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88" r:id="rId4"/>
    <p:sldId id="311" r:id="rId5"/>
    <p:sldId id="290" r:id="rId6"/>
    <p:sldId id="291" r:id="rId7"/>
    <p:sldId id="292" r:id="rId8"/>
    <p:sldId id="293" r:id="rId9"/>
    <p:sldId id="312" r:id="rId10"/>
    <p:sldId id="294" r:id="rId11"/>
    <p:sldId id="295" r:id="rId12"/>
    <p:sldId id="316" r:id="rId13"/>
    <p:sldId id="257" r:id="rId14"/>
    <p:sldId id="258" r:id="rId15"/>
    <p:sldId id="297" r:id="rId16"/>
    <p:sldId id="299" r:id="rId17"/>
    <p:sldId id="259" r:id="rId18"/>
    <p:sldId id="300" r:id="rId19"/>
    <p:sldId id="314" r:id="rId20"/>
    <p:sldId id="301" r:id="rId21"/>
    <p:sldId id="262" r:id="rId22"/>
    <p:sldId id="302" r:id="rId23"/>
    <p:sldId id="264" r:id="rId24"/>
    <p:sldId id="265" r:id="rId25"/>
    <p:sldId id="266" r:id="rId26"/>
    <p:sldId id="267" r:id="rId27"/>
    <p:sldId id="268" r:id="rId28"/>
    <p:sldId id="303" r:id="rId29"/>
    <p:sldId id="270" r:id="rId30"/>
    <p:sldId id="271" r:id="rId31"/>
    <p:sldId id="272" r:id="rId32"/>
    <p:sldId id="273" r:id="rId33"/>
    <p:sldId id="304" r:id="rId34"/>
    <p:sldId id="305" r:id="rId35"/>
    <p:sldId id="306" r:id="rId36"/>
    <p:sldId id="307" r:id="rId37"/>
    <p:sldId id="308" r:id="rId38"/>
    <p:sldId id="309" r:id="rId39"/>
    <p:sldId id="313" r:id="rId40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8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1829146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019835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0369885"/>
      </p:ext>
    </p:extLst>
  </p:cSld>
  <p:clrMapOvr>
    <a:masterClrMapping/>
  </p:clrMapOvr>
  <p:transition spd="slow">
    <p:cov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200287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008144002"/>
      </p:ext>
    </p:extLst>
  </p:cSld>
  <p:clrMapOvr>
    <a:masterClrMapping/>
  </p:clrMapOvr>
  <p:transition spd="slow">
    <p:cover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5734325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3388352"/>
      </p:ext>
    </p:extLst>
  </p:cSld>
  <p:clrMapOvr>
    <a:masterClrMapping/>
  </p:clrMapOvr>
  <p:transition spd="slow">
    <p:cover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55094580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3872791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812128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9275585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1177993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6356566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6428006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66060586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4574517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E2F32-5A70-4D29-A542-A878C8085A8E}" type="datetimeFigureOut">
              <a:rPr lang="ru-RU" smtClean="0"/>
              <a:pPr/>
              <a:t>26.06.2020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952E6B-1AC0-4AE0-99F9-6D81FDA278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425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 spd="slow">
    <p:cover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0130" y="1789612"/>
            <a:ext cx="7766936" cy="3227876"/>
          </a:xfrm>
        </p:spPr>
        <p:txBody>
          <a:bodyPr/>
          <a:lstStyle/>
          <a:p>
            <a:pPr marL="0" indent="0"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СОСТОЯНИЕ И ПРОБЛЕМЫ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СИСТЕМЫ ОБРАЗОВАНИЯ </a:t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9398" y="4534159"/>
            <a:ext cx="7766936" cy="1096899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Начальник МКУ «Управление образования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Агрызского МР РТ»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В.Г.Сафиуллина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17" y="246563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с двумя вырезанными противолежащими углами 4"/>
          <p:cNvSpPr/>
          <p:nvPr/>
        </p:nvSpPr>
        <p:spPr>
          <a:xfrm>
            <a:off x="1774826" y="6453188"/>
            <a:ext cx="8893175" cy="40481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white"/>
                </a:solidFill>
              </a:rPr>
              <a:t>Управление образования Агрызского муниципального района РТ</a:t>
            </a:r>
          </a:p>
        </p:txBody>
      </p:sp>
    </p:spTree>
    <p:extLst>
      <p:ext uri="{BB962C8B-B14F-4D97-AF65-F5344CB8AC3E}">
        <p14:creationId xmlns="" xmlns:p14="http://schemas.microsoft.com/office/powerpoint/2010/main" val="321195731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98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80196937"/>
              </p:ext>
            </p:extLst>
          </p:nvPr>
        </p:nvGraphicFramePr>
        <p:xfrm>
          <a:off x="648394" y="392566"/>
          <a:ext cx="11108176" cy="5958356"/>
        </p:xfrm>
        <a:graphic>
          <a:graphicData uri="http://schemas.openxmlformats.org/drawingml/2006/table">
            <a:tbl>
              <a:tblPr/>
              <a:tblGrid>
                <a:gridCol w="7651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8486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73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295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790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3219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2256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69365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9365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520243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258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7083" marR="7083" marT="7083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ОО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Результаты ЕГЭ - 2019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Результаты ЕГЭ - 2020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592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Ср.балл по русскому языку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Ср.балл по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мат-ке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(профильная)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Ср. балл по предмет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ам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 выбору</a:t>
                      </a: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 баллов и более</a:t>
                      </a: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Ср.балл по русскому языку</a:t>
                      </a:r>
                    </a:p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Ср.балл по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мат-ке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(профильная)</a:t>
                      </a:r>
                    </a:p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Ср. балл по предмет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ам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по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выбору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 баллов и более</a:t>
                      </a: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92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 - 74,2 / район - 76,9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 - 64,1 / район - 62,9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vert="vert27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62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Гимназия №1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78,64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58,56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14" gridSpan="4"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результаты будут обобщены после завершения ЕГЭ к  03.08.2020</a:t>
                      </a:r>
                    </a:p>
                  </a:txBody>
                  <a:tcPr marL="7083" marR="7083" marT="7083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1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1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14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8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СОШ №2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84,44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56,44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65,5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8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СОШ №3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8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СОШ №4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76,57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65,6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56,3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8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Бимская СОШ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73,11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62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Иж-Бобьинская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66,67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062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Исенбаевская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−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062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Кадыбашская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77,14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67,14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56,9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062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Кичкетанская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062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Красноборская СОШ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82,67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64,9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989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Кучуковская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69,83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55,5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52,5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790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Сарсак-Омгинский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лицей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56,5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91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6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Салаушская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СОШ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66,67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52,7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916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МБОУ Терсинская СОШ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82,71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67,5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61,4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7083" marR="7083" marT="70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1916" y="209006"/>
            <a:ext cx="8596668" cy="68362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ДИСТАНЦИОННОЕ ОБУЧЕНИЕ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02437756"/>
              </p:ext>
            </p:extLst>
          </p:nvPr>
        </p:nvGraphicFramePr>
        <p:xfrm>
          <a:off x="1114696" y="1061952"/>
          <a:ext cx="10189029" cy="41135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98525">
                  <a:extLst>
                    <a:ext uri="{9D8B030D-6E8A-4147-A177-3AD203B41FA5}">
                      <a16:colId xmlns="" xmlns:a16="http://schemas.microsoft.com/office/drawing/2014/main" val="322949049"/>
                    </a:ext>
                  </a:extLst>
                </a:gridCol>
                <a:gridCol w="5090504">
                  <a:extLst>
                    <a:ext uri="{9D8B030D-6E8A-4147-A177-3AD203B41FA5}">
                      <a16:colId xmlns="" xmlns:a16="http://schemas.microsoft.com/office/drawing/2014/main" val="1533843409"/>
                    </a:ext>
                  </a:extLst>
                </a:gridCol>
              </a:tblGrid>
              <a:tr h="25704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учеников, обучающихся дистанционно с использованием информационно-образовательной среды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98,5% (3904)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extLst>
                  <a:ext uri="{0D108BD9-81ED-4DB2-BD59-A6C34878D82A}">
                    <a16:rowId xmlns="" xmlns:a16="http://schemas.microsoft.com/office/drawing/2014/main" val="100017613"/>
                  </a:ext>
                </a:extLst>
              </a:tr>
              <a:tr h="327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1,5% (59 учеников) находятся на обучении по кейс технологии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extLst>
                  <a:ext uri="{0D108BD9-81ED-4DB2-BD59-A6C34878D82A}">
                    <a16:rowId xmlns="" xmlns:a16="http://schemas.microsoft.com/office/drawing/2014/main" val="4191819183"/>
                  </a:ext>
                </a:extLst>
              </a:tr>
              <a:tr h="51409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обучающихся 11 классов, имеющих выход в Интернет и техническое оборудование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 (122 учащихся)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extLst>
                  <a:ext uri="{0D108BD9-81ED-4DB2-BD59-A6C34878D82A}">
                    <a16:rowId xmlns="" xmlns:a16="http://schemas.microsoft.com/office/drawing/2014/main" val="2615798844"/>
                  </a:ext>
                </a:extLst>
              </a:tr>
              <a:tr h="25704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обучающихся 9 классов, имеющих выход в Интернет и техническое оборудование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99,2 % (363 учащихся)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extLst>
                  <a:ext uri="{0D108BD9-81ED-4DB2-BD59-A6C34878D82A}">
                    <a16:rowId xmlns="" xmlns:a16="http://schemas.microsoft.com/office/drawing/2014/main" val="1129597550"/>
                  </a:ext>
                </a:extLst>
              </a:tr>
              <a:tr h="3279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0,8% (3 учащихся) обучаются по кейс технологии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extLst>
                  <a:ext uri="{0D108BD9-81ED-4DB2-BD59-A6C34878D82A}">
                    <a16:rowId xmlns="" xmlns:a16="http://schemas.microsoft.com/office/drawing/2014/main" val="2833923639"/>
                  </a:ext>
                </a:extLst>
              </a:tr>
              <a:tr h="10281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Цифровые образовательные ресурсы и платформы, используемые для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он-лайн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обучения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Учи.ру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ЯКласс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Открытая школа-2035, Электронное образование РТ (факультативы), Российская электронная школа, Московская электронная школа,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GoogleClassroom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EFSchool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ФИПИ, Решу ОГЭ, Решу ЕГЭ,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ZOOM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мессенджеры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44055" marR="44055" marT="0" marB="0"/>
                </a:tc>
                <a:extLst>
                  <a:ext uri="{0D108BD9-81ED-4DB2-BD59-A6C34878D82A}">
                    <a16:rowId xmlns="" xmlns:a16="http://schemas.microsoft.com/office/drawing/2014/main" val="351803437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28799" y="613955"/>
            <a:ext cx="71856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ОЛИМПИАДЫ 2020 ГОДА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868079" y="1439962"/>
          <a:ext cx="7093041" cy="4490576"/>
        </p:xfrm>
        <a:graphic>
          <a:graphicData uri="http://schemas.openxmlformats.org/drawingml/2006/table">
            <a:tbl>
              <a:tblPr/>
              <a:tblGrid>
                <a:gridCol w="2381916"/>
                <a:gridCol w="1693605"/>
                <a:gridCol w="1502228"/>
                <a:gridCol w="1515292"/>
              </a:tblGrid>
              <a:tr h="841983"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Количество победителей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Количество призеров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9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Региональный этап  всероссийской олимпиады 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983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Заключительный этап  республиканской олимпиады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2644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Заключительный этап  республиканской олимпиады «Путь к Олимпу»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661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Итого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38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0661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Межрегиональные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661">
                <a:tc>
                  <a:txBody>
                    <a:bodyPr/>
                    <a:lstStyle/>
                    <a:p>
                      <a:pPr indent="2705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931" y="36576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Лимиты по </a:t>
            </a:r>
            <a:r>
              <a:rPr lang="ru-RU" sz="3200" b="1" dirty="0" smtClean="0">
                <a:solidFill>
                  <a:srgbClr val="002060"/>
                </a:solidFill>
              </a:rPr>
              <a:t>образованию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854925"/>
              </p:ext>
            </p:extLst>
          </p:nvPr>
        </p:nvGraphicFramePr>
        <p:xfrm>
          <a:off x="1246908" y="1672045"/>
          <a:ext cx="7923217" cy="3714602"/>
        </p:xfrm>
        <a:graphic>
          <a:graphicData uri="http://schemas.openxmlformats.org/drawingml/2006/table">
            <a:tbl>
              <a:tblPr firstRow="1" firstCol="1" bandRow="1"/>
              <a:tblGrid>
                <a:gridCol w="4134856">
                  <a:extLst>
                    <a:ext uri="{9D8B030D-6E8A-4147-A177-3AD203B41FA5}">
                      <a16:colId xmlns="" xmlns:a16="http://schemas.microsoft.com/office/drawing/2014/main" val="1705280565"/>
                    </a:ext>
                  </a:extLst>
                </a:gridCol>
                <a:gridCol w="3788361">
                  <a:extLst>
                    <a:ext uri="{9D8B030D-6E8A-4147-A177-3AD203B41FA5}">
                      <a16:colId xmlns="" xmlns:a16="http://schemas.microsoft.com/office/drawing/2014/main" val="3703306570"/>
                    </a:ext>
                  </a:extLst>
                </a:gridCol>
              </a:tblGrid>
              <a:tr h="1857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2019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2020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7596104"/>
                  </a:ext>
                </a:extLst>
              </a:tr>
              <a:tr h="18573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536 203 </a:t>
                      </a:r>
                      <a:r>
                        <a:rPr lang="ru-RU" sz="2400" b="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т.р</a:t>
                      </a:r>
                      <a:r>
                        <a:rPr lang="ru-RU" sz="2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555 614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т.р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122270472"/>
                  </a:ext>
                </a:extLst>
              </a:tr>
            </a:tbl>
          </a:graphicData>
        </a:graphic>
      </p:graphicFrame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1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97071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Финансирование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по </a:t>
            </a:r>
            <a:r>
              <a:rPr lang="ru-RU" sz="3200" b="1" dirty="0">
                <a:solidFill>
                  <a:srgbClr val="002060"/>
                </a:solidFill>
              </a:rPr>
              <a:t>безопасности </a:t>
            </a:r>
            <a:r>
              <a:rPr lang="ru-RU" sz="3200" b="1" dirty="0" smtClean="0">
                <a:solidFill>
                  <a:srgbClr val="002060"/>
                </a:solidFill>
              </a:rPr>
              <a:t>школ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25803650"/>
              </p:ext>
            </p:extLst>
          </p:nvPr>
        </p:nvGraphicFramePr>
        <p:xfrm>
          <a:off x="1587731" y="1766620"/>
          <a:ext cx="7340138" cy="4744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74580">
                  <a:extLst>
                    <a:ext uri="{9D8B030D-6E8A-4147-A177-3AD203B41FA5}">
                      <a16:colId xmlns="" xmlns:a16="http://schemas.microsoft.com/office/drawing/2014/main" val="1836051978"/>
                    </a:ext>
                  </a:extLst>
                </a:gridCol>
                <a:gridCol w="1701488">
                  <a:extLst>
                    <a:ext uri="{9D8B030D-6E8A-4147-A177-3AD203B41FA5}">
                      <a16:colId xmlns="" xmlns:a16="http://schemas.microsoft.com/office/drawing/2014/main" val="1807196180"/>
                    </a:ext>
                  </a:extLst>
                </a:gridCol>
                <a:gridCol w="1464070">
                  <a:extLst>
                    <a:ext uri="{9D8B030D-6E8A-4147-A177-3AD203B41FA5}">
                      <a16:colId xmlns="" xmlns:a16="http://schemas.microsoft.com/office/drawing/2014/main" val="3982020835"/>
                    </a:ext>
                  </a:extLst>
                </a:gridCol>
              </a:tblGrid>
              <a:tr h="8435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Организация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Речевое оповещение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Монтаж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системы видеонаблюдения  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983839067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1. Гимназия №1 города Агрыз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250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943765385"/>
                  </a:ext>
                </a:extLst>
              </a:tr>
              <a:tr h="1480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2.  СОШ №2 г. Агрыз РТ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150000,00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126513312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3. СОШ №3 г. Агрыз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           200 000,00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400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782799849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4. .СОШ  №4 г. Агрыз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280 000,00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480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482046752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5.  МБОУ Бимская СОШ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586368214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6.. ИжБобьинская СОШ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   150000,00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134669817"/>
                  </a:ext>
                </a:extLst>
              </a:tr>
              <a:tr h="278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7.  МБОУ Исенбаевская СОШ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78887538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8.  МБОУ Кадыбашская СОШ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990867505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9.  МБОУ Кичкетанская СОШ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396784434"/>
                  </a:ext>
                </a:extLst>
              </a:tr>
              <a:tr h="278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10.  МБОУ Красноборская СОШ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746118261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11. МБОУ Кучуковская СОШ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6319339"/>
                  </a:ext>
                </a:extLst>
              </a:tr>
              <a:tr h="2786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12.  МБОУ Салаушская СОШ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642659643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13. МБОУ Сарсак-Омгинский лицей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100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322234724"/>
                  </a:ext>
                </a:extLst>
              </a:tr>
              <a:tr h="2703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14. МБОУ Терсинская СОШ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               100 000,00  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   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150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567871135"/>
                  </a:ext>
                </a:extLst>
              </a:tr>
              <a:tr h="1480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Итого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1 580 000,00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       2 380 000,00  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021487498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6837264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7535" y="609600"/>
            <a:ext cx="8596668" cy="13208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содержание одного ребенка по городу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155469" y="1870361"/>
          <a:ext cx="8578734" cy="4305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1610">
                  <a:extLst>
                    <a:ext uri="{9D8B030D-6E8A-4147-A177-3AD203B41FA5}">
                      <a16:colId xmlns="" xmlns:a16="http://schemas.microsoft.com/office/drawing/2014/main" val="183335588"/>
                    </a:ext>
                  </a:extLst>
                </a:gridCol>
                <a:gridCol w="821071">
                  <a:extLst>
                    <a:ext uri="{9D8B030D-6E8A-4147-A177-3AD203B41FA5}">
                      <a16:colId xmlns="" xmlns:a16="http://schemas.microsoft.com/office/drawing/2014/main" val="511440009"/>
                    </a:ext>
                  </a:extLst>
                </a:gridCol>
                <a:gridCol w="1315478">
                  <a:extLst>
                    <a:ext uri="{9D8B030D-6E8A-4147-A177-3AD203B41FA5}">
                      <a16:colId xmlns="" xmlns:a16="http://schemas.microsoft.com/office/drawing/2014/main" val="628063109"/>
                    </a:ext>
                  </a:extLst>
                </a:gridCol>
                <a:gridCol w="1406414">
                  <a:extLst>
                    <a:ext uri="{9D8B030D-6E8A-4147-A177-3AD203B41FA5}">
                      <a16:colId xmlns="" xmlns:a16="http://schemas.microsoft.com/office/drawing/2014/main" val="1104193855"/>
                    </a:ext>
                  </a:extLst>
                </a:gridCol>
                <a:gridCol w="1406414">
                  <a:extLst>
                    <a:ext uri="{9D8B030D-6E8A-4147-A177-3AD203B41FA5}">
                      <a16:colId xmlns="" xmlns:a16="http://schemas.microsoft.com/office/drawing/2014/main" val="472805513"/>
                    </a:ext>
                  </a:extLst>
                </a:gridCol>
                <a:gridCol w="1251028">
                  <a:extLst>
                    <a:ext uri="{9D8B030D-6E8A-4147-A177-3AD203B41FA5}">
                      <a16:colId xmlns="" xmlns:a16="http://schemas.microsoft.com/office/drawing/2014/main" val="1656396792"/>
                    </a:ext>
                  </a:extLst>
                </a:gridCol>
                <a:gridCol w="136719">
                  <a:extLst>
                    <a:ext uri="{9D8B030D-6E8A-4147-A177-3AD203B41FA5}">
                      <a16:colId xmlns="" xmlns:a16="http://schemas.microsoft.com/office/drawing/2014/main" val="54142665"/>
                    </a:ext>
                  </a:extLst>
                </a:gridCol>
              </a:tblGrid>
              <a:tr h="455179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ОО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Фактич. загруж-ть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Бюджет, тыс. рублей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9170099"/>
                  </a:ext>
                </a:extLst>
              </a:tr>
              <a:tr h="9103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Бюджетное финансирование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т.ч. на одного ребенка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621848020"/>
                  </a:ext>
                </a:extLst>
              </a:tr>
              <a:tr h="5006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факт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план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факт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план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767107739"/>
                  </a:ext>
                </a:extLst>
              </a:tr>
              <a:tr h="609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Гимназия №1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32 737,0  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33 005,7  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46,6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47,0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428124126"/>
                  </a:ext>
                </a:extLst>
              </a:tr>
              <a:tr h="609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658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32 300,0  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33 829,8  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49,1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426542706"/>
                  </a:ext>
                </a:extLst>
              </a:tr>
              <a:tr h="609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№3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37 050,2  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36 219,1  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48,5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3280460058"/>
                  </a:ext>
                </a:extLst>
              </a:tr>
              <a:tr h="6099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СОШ №4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632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29 617,7  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29 961,5   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46,9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47,4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2803856280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640750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6175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содержание одного ребенка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964277" y="1471353"/>
          <a:ext cx="8185036" cy="50558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5108">
                  <a:extLst>
                    <a:ext uri="{9D8B030D-6E8A-4147-A177-3AD203B41FA5}">
                      <a16:colId xmlns="" xmlns:a16="http://schemas.microsoft.com/office/drawing/2014/main" val="3280737585"/>
                    </a:ext>
                  </a:extLst>
                </a:gridCol>
                <a:gridCol w="862912">
                  <a:extLst>
                    <a:ext uri="{9D8B030D-6E8A-4147-A177-3AD203B41FA5}">
                      <a16:colId xmlns="" xmlns:a16="http://schemas.microsoft.com/office/drawing/2014/main" val="334092228"/>
                    </a:ext>
                  </a:extLst>
                </a:gridCol>
                <a:gridCol w="1151754">
                  <a:extLst>
                    <a:ext uri="{9D8B030D-6E8A-4147-A177-3AD203B41FA5}">
                      <a16:colId xmlns="" xmlns:a16="http://schemas.microsoft.com/office/drawing/2014/main" val="3483367538"/>
                    </a:ext>
                  </a:extLst>
                </a:gridCol>
                <a:gridCol w="1151754">
                  <a:extLst>
                    <a:ext uri="{9D8B030D-6E8A-4147-A177-3AD203B41FA5}">
                      <a16:colId xmlns="" xmlns:a16="http://schemas.microsoft.com/office/drawing/2014/main" val="1549092659"/>
                    </a:ext>
                  </a:extLst>
                </a:gridCol>
                <a:gridCol w="1151754">
                  <a:extLst>
                    <a:ext uri="{9D8B030D-6E8A-4147-A177-3AD203B41FA5}">
                      <a16:colId xmlns="" xmlns:a16="http://schemas.microsoft.com/office/drawing/2014/main" val="468361708"/>
                    </a:ext>
                  </a:extLst>
                </a:gridCol>
                <a:gridCol w="1151754">
                  <a:extLst>
                    <a:ext uri="{9D8B030D-6E8A-4147-A177-3AD203B41FA5}">
                      <a16:colId xmlns="" xmlns:a16="http://schemas.microsoft.com/office/drawing/2014/main" val="782528809"/>
                    </a:ext>
                  </a:extLst>
                </a:gridCol>
              </a:tblGrid>
              <a:tr h="12658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05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загруж-ть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Бюджет, тыс. рублей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75182235"/>
                  </a:ext>
                </a:extLst>
              </a:tr>
              <a:tr h="253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Бюджетное финансирование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т.ч. на одного ребенка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11689805"/>
                  </a:ext>
                </a:extLst>
              </a:tr>
              <a:tr h="1392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факт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план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факт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план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1742258456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Азевская ООШ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29/5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8 438,7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8 230,8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248,2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3593580923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Бимская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154/14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20 065,5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21 375,7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119,4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1437673149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-МБОУ Бимская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17 345,8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18 486,0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3088348948"/>
                  </a:ext>
                </a:extLst>
              </a:tr>
              <a:tr h="18987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-Пелемешкая нач.школа-дет.сад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12/14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2 719,7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2 889,7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3288212741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Девятернинская ООШ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37/7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9 089,2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9 174,0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206,6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208,5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764536822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Кадыбашская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63/15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18 134,9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18 876,1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242,0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2298953312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-МБОУ Кадыбашская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63/7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15 088,4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16 307,0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239,5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233,0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1712516473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-Утяганово нач.школа-дет.сад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1 588,9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1 048,6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349,5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280031389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-Ст.Сляково 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1 457,6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1 520,5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291,5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2116905892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Кучуковская СОШ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112/15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19 866,2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20 323,6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156,4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160,0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1306815629"/>
                  </a:ext>
                </a:extLst>
              </a:tr>
              <a:tr h="265831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-МБОУ Кучуковская СОШ (школа)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14 681,7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15 142,4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148,3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153,0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602680791"/>
                  </a:ext>
                </a:extLst>
              </a:tr>
              <a:tr h="25317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-МБОУ Кучуковская СОШ (дет.сад)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1 820,5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1 826,1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260,9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3873179726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-В.Бодья нач.школа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1 524,1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1 530,7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117,7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615317735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-В.Бодья 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1 839,9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1 824,4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230,0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228,1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1306636744"/>
                  </a:ext>
                </a:extLst>
              </a:tr>
              <a:tr h="272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Кулегашская НОШ-дет.сад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24/29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10 124,1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12 459,8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191,0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235,1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1924361787"/>
                  </a:ext>
                </a:extLst>
              </a:tr>
              <a:tr h="246844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-МБОУ Кулегашская НОШ-дет.сад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24/14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6 918,6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9 099,9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182,1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239,5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751480473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-Кам.ключинский 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1 684,9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1 792,2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153,2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162,9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1565055765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-Байтугановский 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1 520,6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1 567,7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380,2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391,9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3450094270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Салаушская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61/12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17 075,6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17 755,6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213,4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221,9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2256583647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-МБОУ Салаушская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41/10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13 234,4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13 859,8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259,5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271,8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1569970446"/>
                  </a:ext>
                </a:extLst>
              </a:tr>
              <a:tr h="24051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-Ямурзинская нач.школа-дет.сад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10/0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2 413,1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2 428,0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241,3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242,8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2009728525"/>
                  </a:ext>
                </a:extLst>
              </a:tr>
              <a:tr h="186995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-Уразаевская нач.школа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10/2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1 428,1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1 467,8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119,0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122,3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750" marR="38750" marT="0" marB="0"/>
                </a:tc>
                <a:extLst>
                  <a:ext uri="{0D108BD9-81ED-4DB2-BD59-A6C34878D82A}">
                    <a16:rowId xmlns="" xmlns:a16="http://schemas.microsoft.com/office/drawing/2014/main" val="4007243007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135783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заработная плата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73432725"/>
              </p:ext>
            </p:extLst>
          </p:nvPr>
        </p:nvGraphicFramePr>
        <p:xfrm>
          <a:off x="1670858" y="1930399"/>
          <a:ext cx="7315201" cy="44443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6939">
                  <a:extLst>
                    <a:ext uri="{9D8B030D-6E8A-4147-A177-3AD203B41FA5}">
                      <a16:colId xmlns="" xmlns:a16="http://schemas.microsoft.com/office/drawing/2014/main" val="3727615790"/>
                    </a:ext>
                  </a:extLst>
                </a:gridCol>
                <a:gridCol w="1470781">
                  <a:extLst>
                    <a:ext uri="{9D8B030D-6E8A-4147-A177-3AD203B41FA5}">
                      <a16:colId xmlns="" xmlns:a16="http://schemas.microsoft.com/office/drawing/2014/main" val="769570717"/>
                    </a:ext>
                  </a:extLst>
                </a:gridCol>
                <a:gridCol w="1697481">
                  <a:extLst>
                    <a:ext uri="{9D8B030D-6E8A-4147-A177-3AD203B41FA5}">
                      <a16:colId xmlns="" xmlns:a16="http://schemas.microsoft.com/office/drawing/2014/main" val="2542483081"/>
                    </a:ext>
                  </a:extLst>
                </a:gridCol>
              </a:tblGrid>
              <a:tr h="376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  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2019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2020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703563827"/>
                  </a:ext>
                </a:extLst>
              </a:tr>
              <a:tr h="7719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Средняя зарплата по району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составляет: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33942,99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34282,42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681414521"/>
                  </a:ext>
                </a:extLst>
              </a:tr>
              <a:tr h="376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педагогов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30154,3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31710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997185466"/>
                  </a:ext>
                </a:extLst>
              </a:tr>
              <a:tr h="376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директоров школ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40269,2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42755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868885770"/>
                  </a:ext>
                </a:extLst>
              </a:tr>
              <a:tr h="376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effectLst/>
                        </a:rPr>
                        <a:t>заведующих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ДОУ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39775,70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41201,80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751169186"/>
                  </a:ext>
                </a:extLst>
              </a:tr>
              <a:tr h="376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воспитателей ДОУ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39775,7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41201,8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53850736"/>
                  </a:ext>
                </a:extLst>
              </a:tr>
              <a:tr h="3760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педагогов допобразования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32619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33118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4698911"/>
                  </a:ext>
                </a:extLst>
              </a:tr>
              <a:tr h="6439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специалистов отдела образования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19079,6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19079,6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33022139"/>
                  </a:ext>
                </a:extLst>
              </a:tr>
              <a:tr h="7719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методистов отдела образования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20171,4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21051,3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77707347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2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92661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27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Поступление родительской оплаты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за </a:t>
            </a:r>
            <a:r>
              <a:rPr lang="ru-RU" b="1" dirty="0">
                <a:solidFill>
                  <a:srgbClr val="002060"/>
                </a:solidFill>
              </a:rPr>
              <a:t>детские </a:t>
            </a:r>
            <a:r>
              <a:rPr lang="ru-RU" b="1" dirty="0" smtClean="0">
                <a:solidFill>
                  <a:srgbClr val="002060"/>
                </a:solidFill>
              </a:rPr>
              <a:t>сады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296784" y="2211186"/>
          <a:ext cx="7977218" cy="3303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4022">
                  <a:extLst>
                    <a:ext uri="{9D8B030D-6E8A-4147-A177-3AD203B41FA5}">
                      <a16:colId xmlns="" xmlns:a16="http://schemas.microsoft.com/office/drawing/2014/main" val="507527354"/>
                    </a:ext>
                  </a:extLst>
                </a:gridCol>
                <a:gridCol w="2041922">
                  <a:extLst>
                    <a:ext uri="{9D8B030D-6E8A-4147-A177-3AD203B41FA5}">
                      <a16:colId xmlns="" xmlns:a16="http://schemas.microsoft.com/office/drawing/2014/main" val="1450364832"/>
                    </a:ext>
                  </a:extLst>
                </a:gridCol>
                <a:gridCol w="1627189">
                  <a:extLst>
                    <a:ext uri="{9D8B030D-6E8A-4147-A177-3AD203B41FA5}">
                      <a16:colId xmlns="" xmlns:a16="http://schemas.microsoft.com/office/drawing/2014/main" val="3331961353"/>
                    </a:ext>
                  </a:extLst>
                </a:gridCol>
                <a:gridCol w="1154085">
                  <a:extLst>
                    <a:ext uri="{9D8B030D-6E8A-4147-A177-3AD203B41FA5}">
                      <a16:colId xmlns="" xmlns:a16="http://schemas.microsoft.com/office/drawing/2014/main" val="1338756289"/>
                    </a:ext>
                  </a:extLst>
                </a:gridCol>
              </a:tblGrid>
              <a:tr h="24522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Годовой лимит по род плате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поступление за 5 месяцев 2020г. (план)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Факт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%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03584826"/>
                  </a:ext>
                </a:extLst>
              </a:tr>
              <a:tr h="8509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63294763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21 308 019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17 249 057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27,25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419908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9839657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970" y="0"/>
            <a:ext cx="8596668" cy="67887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Спецификация на мед оборудование</a:t>
            </a: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787"/>
          <a:stretch/>
        </p:blipFill>
        <p:spPr>
          <a:xfrm>
            <a:off x="2302625" y="498765"/>
            <a:ext cx="5511339" cy="6192980"/>
          </a:xfrm>
          <a:prstGeom prst="rect">
            <a:avLst/>
          </a:prstGeom>
        </p:spPr>
      </p:pic>
      <p:pic>
        <p:nvPicPr>
          <p:cNvPr id="9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86916194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6785" y="204651"/>
            <a:ext cx="8596668" cy="1320800"/>
          </a:xfrm>
        </p:spPr>
        <p:txBody>
          <a:bodyPr/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ОБРАЗОВАТЕЛЬНЫЕ ОРГАНИЗАЦИИ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1187" y="879460"/>
            <a:ext cx="987116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558165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21 общеобразовательных учреждениях обучаются 3971 ребенок (в 2018-2019уч.году было 3985).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них: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начальные – 4 школ с охватом 85 учащихся, в 2018– 2019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году – 4 школ с охватом 85 учеников);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основных – 2 школы с охватом 40 (в прошлом учебном году – 3 школы с охватом 97);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l"/>
              </a:tabLs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средних – 14 школ с охватом 3846 учащихся, в 2018 – 2019 учебном году – 14 школ с охватом 3639 учащихся;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школ для детей с ограниченными возможностями здоровья – 1 школа с охватом 151 ученика, в прошлом учебном году – 155 детей.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них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 с татарским,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школы с удмуртским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школы с марийским компонентом содержания образования,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28 ДОУ и ОО с дошкольными группами: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русских – 9, русских ДОУ с татарскими группами – 4, татарских – 11, марийских -4, удмуртских –2, сохраняется сеть национальных образовательных организаций:  МАДОУ № 7 г.Агрыз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Бәләкәч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МБДОУ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с.Терси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Миләүшә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МБОУ «Кадыбашская СОШ», МБОУ «Сарсак-Омгинский лицей», МБОУ «Бимская СОШ».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581650" algn="l"/>
              </a:tabLs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Лицензионный </a:t>
            </a:r>
            <a:r>
              <a:rPr lang="ru-RU" sz="2400" b="1" dirty="0" err="1" smtClean="0">
                <a:solidFill>
                  <a:srgbClr val="002060"/>
                </a:solidFill>
              </a:rPr>
              <a:t>мед.кабинет</a:t>
            </a:r>
            <a:r>
              <a:rPr lang="ru-RU" sz="2400" b="1" dirty="0" smtClean="0">
                <a:solidFill>
                  <a:srgbClr val="002060"/>
                </a:solidFill>
              </a:rPr>
              <a:t> школы №2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08" y="1270000"/>
            <a:ext cx="3626234" cy="271967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95" y="1195185"/>
            <a:ext cx="3548650" cy="266148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476" y="4164719"/>
            <a:ext cx="6409113" cy="2502088"/>
          </a:xfrm>
          <a:prstGeom prst="rect">
            <a:avLst/>
          </a:prstGeom>
        </p:spPr>
      </p:pic>
      <p:pic>
        <p:nvPicPr>
          <p:cNvPr id="7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1" y="1"/>
            <a:ext cx="1108364" cy="67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100415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</a:rPr>
              <a:t>Структурные подразделения </a:t>
            </a:r>
            <a:r>
              <a:rPr lang="ru-RU" sz="3200" dirty="0" smtClean="0">
                <a:solidFill>
                  <a:srgbClr val="002060"/>
                </a:solidFill>
              </a:rPr>
              <a:t/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по </a:t>
            </a:r>
            <a:r>
              <a:rPr lang="ru-RU" sz="3200" dirty="0">
                <a:solidFill>
                  <a:srgbClr val="002060"/>
                </a:solidFill>
              </a:rPr>
              <a:t>учреждениям </a:t>
            </a:r>
            <a:r>
              <a:rPr lang="ru-RU" sz="3200" dirty="0" smtClean="0">
                <a:solidFill>
                  <a:srgbClr val="002060"/>
                </a:solidFill>
              </a:rPr>
              <a:t>образования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89324868"/>
              </p:ext>
            </p:extLst>
          </p:nvPr>
        </p:nvGraphicFramePr>
        <p:xfrm>
          <a:off x="1138844" y="1729043"/>
          <a:ext cx="8135157" cy="47050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10376">
                  <a:extLst>
                    <a:ext uri="{9D8B030D-6E8A-4147-A177-3AD203B41FA5}">
                      <a16:colId xmlns="" xmlns:a16="http://schemas.microsoft.com/office/drawing/2014/main" val="4229486782"/>
                    </a:ext>
                  </a:extLst>
                </a:gridCol>
                <a:gridCol w="3510376">
                  <a:extLst>
                    <a:ext uri="{9D8B030D-6E8A-4147-A177-3AD203B41FA5}">
                      <a16:colId xmlns="" xmlns:a16="http://schemas.microsoft.com/office/drawing/2014/main" val="1394333102"/>
                    </a:ext>
                  </a:extLst>
                </a:gridCol>
                <a:gridCol w="1114405">
                  <a:extLst>
                    <a:ext uri="{9D8B030D-6E8A-4147-A177-3AD203B41FA5}">
                      <a16:colId xmlns="" xmlns:a16="http://schemas.microsoft.com/office/drawing/2014/main" val="2844614811"/>
                    </a:ext>
                  </a:extLst>
                </a:gridCol>
              </a:tblGrid>
              <a:tr h="613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Базовое учреждение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структурное подразделение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количество детей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012365423"/>
                  </a:ext>
                </a:extLst>
              </a:tr>
              <a:tr h="5495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Бимская СОШ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Пелемеш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начальная школа детский сад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154/14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740102670"/>
                  </a:ext>
                </a:extLst>
              </a:tr>
              <a:tr h="3740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Кучуковская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В.Бодья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начальная школа сад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99/13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132195454"/>
                  </a:ext>
                </a:extLst>
              </a:tr>
              <a:tr h="5495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 Кадыбашская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Утяганово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начальная школа детский сад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70/3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94663218"/>
                  </a:ext>
                </a:extLst>
              </a:tr>
              <a:tr h="3740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Ст.Сляково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детский сад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70/5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253980621"/>
                  </a:ext>
                </a:extLst>
              </a:tr>
              <a:tr h="37406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Кулегашская НОШ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Кам.Ключинская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 детский сад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38/11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71809249"/>
                  </a:ext>
                </a:extLst>
              </a:tr>
              <a:tr h="3740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Байтугановский детский сад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38/4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783912512"/>
                  </a:ext>
                </a:extLst>
              </a:tr>
              <a:tr h="3740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Салаушская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Уразаевская начальная школа 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51/12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282035447"/>
                  </a:ext>
                </a:extLst>
              </a:tr>
              <a:tr h="3740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Ямурзинская начальная школа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51/10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266606995"/>
                  </a:ext>
                </a:extLst>
              </a:tr>
              <a:tr h="3740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Терсинская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Биктовская начальная школа 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217/20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19562869"/>
                  </a:ext>
                </a:extLst>
              </a:tr>
              <a:tr h="3740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Янга-Аульская начальная школа сад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217/12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6726338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55703394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46" y="91439"/>
            <a:ext cx="952185" cy="58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316012549"/>
              </p:ext>
            </p:extLst>
          </p:nvPr>
        </p:nvGraphicFramePr>
        <p:xfrm>
          <a:off x="890138" y="814647"/>
          <a:ext cx="8545483" cy="59983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9893">
                  <a:extLst>
                    <a:ext uri="{9D8B030D-6E8A-4147-A177-3AD203B41FA5}">
                      <a16:colId xmlns="" xmlns:a16="http://schemas.microsoft.com/office/drawing/2014/main" val="1335199446"/>
                    </a:ext>
                  </a:extLst>
                </a:gridCol>
                <a:gridCol w="1983773">
                  <a:extLst>
                    <a:ext uri="{9D8B030D-6E8A-4147-A177-3AD203B41FA5}">
                      <a16:colId xmlns="" xmlns:a16="http://schemas.microsoft.com/office/drawing/2014/main" val="1202440581"/>
                    </a:ext>
                  </a:extLst>
                </a:gridCol>
                <a:gridCol w="1430603">
                  <a:extLst>
                    <a:ext uri="{9D8B030D-6E8A-4147-A177-3AD203B41FA5}">
                      <a16:colId xmlns="" xmlns:a16="http://schemas.microsoft.com/office/drawing/2014/main" val="3402707331"/>
                    </a:ext>
                  </a:extLst>
                </a:gridCol>
                <a:gridCol w="1697652">
                  <a:extLst>
                    <a:ext uri="{9D8B030D-6E8A-4147-A177-3AD203B41FA5}">
                      <a16:colId xmlns="" xmlns:a16="http://schemas.microsoft.com/office/drawing/2014/main" val="1834364918"/>
                    </a:ext>
                  </a:extLst>
                </a:gridCol>
                <a:gridCol w="1163562">
                  <a:extLst>
                    <a:ext uri="{9D8B030D-6E8A-4147-A177-3AD203B41FA5}">
                      <a16:colId xmlns="" xmlns:a16="http://schemas.microsoft.com/office/drawing/2014/main" val="302522145"/>
                    </a:ext>
                  </a:extLst>
                </a:gridCol>
              </a:tblGrid>
              <a:tr h="5452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Наименование ОУ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Площадь (кв.м)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количество детей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Всего расходы на содержание учреждения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Площадь на одного ребенка по нормативу 12,7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3911170382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Кулегаш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640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219114,03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16,84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336850730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Байтуган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118,1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316650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29,53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042104221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Кам.Ключ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165,8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321650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41,45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06320729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Итого по Кулегаш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857414,03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649222640"/>
                  </a:ext>
                </a:extLst>
              </a:tr>
              <a:tr h="13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333101979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Кадыбаш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1854,4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70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506890,27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26,49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516724544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Утяган НОШ-д/с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157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362570,39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52,33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4017428557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СтСляково ДОУ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176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239177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35,20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416273747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Итого по Кадыбаш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1108637,66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961837037"/>
                  </a:ext>
                </a:extLst>
              </a:tr>
              <a:tr h="13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883152771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Терси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3923,8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217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988074,89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18,08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454209123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Янаул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1171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881711,75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97,58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760591575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Биктово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209,4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323844,32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10,47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3231121022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Итого по Терси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2193630,96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57826012"/>
                  </a:ext>
                </a:extLst>
              </a:tr>
              <a:tr h="13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3736747516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Кучук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1352,4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482687,17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13,66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26644342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Кучук ДОУ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238,6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159560,94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34,09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579829502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В.Бодья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179,2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246714,87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13,78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726770621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в.Бодья ДОУ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248,9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161867,17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31,11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78176391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Итого по Кучуковской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1050830,15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611582274"/>
                  </a:ext>
                </a:extLst>
              </a:tr>
              <a:tr h="13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1551547360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Салауш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2593,2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51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701414,34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50,85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541782671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Ямурзино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200,4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181357,97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20,04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590601597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Уразаево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188,6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184171,52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15,72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066133070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Итого по Салауш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1066943,83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702396207"/>
                  </a:ext>
                </a:extLst>
              </a:tr>
              <a:tr h="13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007684620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Бима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1839,5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142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411337,24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12,95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826537952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Пелемеш НОШ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402,1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513721,97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15,47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755334158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Итого по Бима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925059,21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509294620"/>
                  </a:ext>
                </a:extLst>
              </a:tr>
              <a:tr h="1376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2923132999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Кичкетан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2989,7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66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630573,71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45,30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3159122464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Кичкетан ДОУ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584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162759,32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         48,67 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539892284"/>
                  </a:ext>
                </a:extLst>
              </a:tr>
              <a:tr h="1665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Итого по Кичкетан СОШ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</a:rPr>
                        <a:t>793333,03</a:t>
                      </a:r>
                      <a:endParaRPr lang="ru-RU" sz="9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928" marR="19928" marT="0" marB="0" anchor="ctr"/>
                </a:tc>
                <a:extLst>
                  <a:ext uri="{0D108BD9-81ED-4DB2-BD59-A6C34878D82A}">
                    <a16:rowId xmlns="" xmlns:a16="http://schemas.microsoft.com/office/drawing/2014/main" val="3275861295"/>
                  </a:ext>
                </a:extLst>
              </a:tr>
              <a:tr h="763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28" marR="1992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28" marR="1992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28" marR="1992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28" marR="19928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ru-RU" sz="3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9928" marR="19928" marT="0" marB="0" anchor="b"/>
                </a:tc>
                <a:extLst>
                  <a:ext uri="{0D108BD9-81ED-4DB2-BD59-A6C34878D82A}">
                    <a16:rowId xmlns="" xmlns:a16="http://schemas.microsoft.com/office/drawing/2014/main" val="254441514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44189" y="211665"/>
            <a:ext cx="7298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Нормативы на одного ребенка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61307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Постановление </a:t>
            </a:r>
            <a:r>
              <a:rPr lang="ru-RU" sz="2400" dirty="0"/>
              <a:t>№ 98 от 20.03.2020г «О временном приостановлении деятельности МБДОУ №6 </a:t>
            </a:r>
            <a:r>
              <a:rPr lang="ru-RU" sz="2400" dirty="0" err="1"/>
              <a:t>г.Агрыз</a:t>
            </a:r>
            <a:r>
              <a:rPr lang="ru-RU" sz="2400" dirty="0"/>
              <a:t> с 01.05.2020 по </a:t>
            </a:r>
            <a:r>
              <a:rPr lang="ru-RU" sz="2400" dirty="0" smtClean="0"/>
              <a:t>31.07.2020г. </a:t>
            </a:r>
            <a:endParaRPr lang="ru-RU" sz="2400" dirty="0"/>
          </a:p>
        </p:txBody>
      </p:sp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3115070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На </a:t>
            </a:r>
            <a:r>
              <a:rPr lang="ru-RU" sz="2400" dirty="0" smtClean="0"/>
              <a:t>25.06 </a:t>
            </a:r>
            <a:r>
              <a:rPr lang="ru-RU" sz="2400" dirty="0"/>
              <a:t>процент выполнения ремонтных работ составляет в </a:t>
            </a:r>
            <a:r>
              <a:rPr lang="ru-RU" sz="2400" dirty="0" err="1" smtClean="0"/>
              <a:t>Исенбаевской</a:t>
            </a:r>
            <a:r>
              <a:rPr lang="ru-RU" sz="2400" dirty="0" smtClean="0"/>
              <a:t> </a:t>
            </a:r>
            <a:r>
              <a:rPr lang="ru-RU" sz="2400" dirty="0"/>
              <a:t>СОШ </a:t>
            </a:r>
            <a:r>
              <a:rPr lang="ru-RU" sz="2400" dirty="0" smtClean="0"/>
              <a:t>- 85</a:t>
            </a:r>
            <a:r>
              <a:rPr lang="ru-RU" sz="2400" dirty="0"/>
              <a:t>%, в ДОУ №6 </a:t>
            </a:r>
            <a:r>
              <a:rPr lang="ru-RU" sz="2400" dirty="0" smtClean="0"/>
              <a:t>- 70</a:t>
            </a:r>
            <a:r>
              <a:rPr lang="ru-RU" sz="2400" dirty="0"/>
              <a:t>%. </a:t>
            </a:r>
            <a:r>
              <a:rPr lang="ru-RU" sz="2400" dirty="0" smtClean="0"/>
              <a:t>Субподрядной </a:t>
            </a:r>
            <a:r>
              <a:rPr lang="ru-RU" sz="2400" dirty="0"/>
              <a:t>организацией </a:t>
            </a:r>
            <a:r>
              <a:rPr lang="ru-RU" sz="2400" dirty="0" smtClean="0"/>
              <a:t>является </a:t>
            </a:r>
            <a:r>
              <a:rPr lang="ru-RU" sz="2400" dirty="0"/>
              <a:t>ООО «МИР-Строй» руководитель Али </a:t>
            </a:r>
            <a:r>
              <a:rPr lang="ru-RU" sz="2400" dirty="0" err="1"/>
              <a:t>Шамилович</a:t>
            </a:r>
            <a:r>
              <a:rPr lang="ru-RU" sz="2400" dirty="0"/>
              <a:t> Ибрагимов.</a:t>
            </a:r>
          </a:p>
        </p:txBody>
      </p:sp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5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9684265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4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 капитальному ремонту для размещения санитарных узлов и ГВС согласно РКМ 642-р 25.03.2020</a:t>
            </a:r>
            <a:r>
              <a:rPr lang="ru-RU" sz="2400" b="1" dirty="0">
                <a:solidFill>
                  <a:srgbClr val="002060"/>
                </a:solidFill>
              </a:rPr>
              <a:t>. 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34889842"/>
              </p:ext>
            </p:extLst>
          </p:nvPr>
        </p:nvGraphicFramePr>
        <p:xfrm>
          <a:off x="1205345" y="1762306"/>
          <a:ext cx="7581208" cy="44521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4252">
                  <a:extLst>
                    <a:ext uri="{9D8B030D-6E8A-4147-A177-3AD203B41FA5}">
                      <a16:colId xmlns="" xmlns:a16="http://schemas.microsoft.com/office/drawing/2014/main" val="2186535691"/>
                    </a:ext>
                  </a:extLst>
                </a:gridCol>
                <a:gridCol w="5468607">
                  <a:extLst>
                    <a:ext uri="{9D8B030D-6E8A-4147-A177-3AD203B41FA5}">
                      <a16:colId xmlns="" xmlns:a16="http://schemas.microsoft.com/office/drawing/2014/main" val="4035369589"/>
                    </a:ext>
                  </a:extLst>
                </a:gridCol>
                <a:gridCol w="1338349">
                  <a:extLst>
                    <a:ext uri="{9D8B030D-6E8A-4147-A177-3AD203B41FA5}">
                      <a16:colId xmlns="" xmlns:a16="http://schemas.microsoft.com/office/drawing/2014/main" val="2420474932"/>
                    </a:ext>
                  </a:extLst>
                </a:gridCol>
              </a:tblGrid>
              <a:tr h="3430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№ п/п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 Объем финансирования</a:t>
                      </a:r>
                      <a:b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тыс. руб 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698045255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Гимназия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207,15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120362528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СОШ</a:t>
                      </a:r>
                      <a:r>
                        <a:rPr lang="ru-RU" sz="1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№2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256,76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1039819668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СОШ №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4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г.Агрыз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399,55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044174180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Бимская СОШ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164,62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341509827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Иж-Бобьинская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СОШ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127,50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4012309782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Исенбаевская СОШ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173,54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895751898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Кадыбашская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СОШ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131,23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532309812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Кичкетанская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СОШ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160,75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060971526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Красноборская СОШ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138,04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819830343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Крындинская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НОШ-д/сад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72,63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1331867766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Кучуковская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СОШ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128,87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1365569355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Сарсак-Омгинский лицей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165,13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651477268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Салаушская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СОШ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246,13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4190079545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err="1" smtClean="0">
                          <a:solidFill>
                            <a:schemeClr val="tx1"/>
                          </a:solidFill>
                          <a:effectLst/>
                        </a:rPr>
                        <a:t>Кадряковская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 НОШ-д/сад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626,70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998900248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Утягановская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НОШ-д/сад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234,16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1554007657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Пелемешская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НОШ-д/сад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431,61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3936792125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Терсинская СОШ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д.Биктово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</a:rPr>
                        <a:t>ул.Сайдашева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, д.4)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246,51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508094626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</a:rPr>
                        <a:t>Итого  школы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3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910,88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1460674460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МБДОУ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Детский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сад №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63,94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4293259359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МБДОУ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Детский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сад №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326,88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200062202"/>
                  </a:ext>
                </a:extLst>
              </a:tr>
              <a:tr h="1693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МБДОУ 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Детский 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</a:rPr>
                        <a:t>сад №7 "Малыш</a:t>
                      </a: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"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solidFill>
                            <a:schemeClr val="tx1"/>
                          </a:solidFill>
                          <a:effectLst/>
                        </a:rPr>
                        <a:t>514,67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1317312976"/>
                  </a:ext>
                </a:extLst>
              </a:tr>
              <a:tr h="203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Итого ДОУ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905,49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4150833758"/>
                  </a:ext>
                </a:extLst>
              </a:tr>
              <a:tr h="2032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Всего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chemeClr val="tx1"/>
                          </a:solidFill>
                          <a:effectLst/>
                        </a:rPr>
                        <a:t>4 </a:t>
                      </a: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</a:rPr>
                        <a:t>816,37   </a:t>
                      </a:r>
                      <a:endParaRPr lang="ru-RU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9" marR="34699" marT="0" marB="0" anchor="ctr"/>
                </a:tc>
                <a:extLst>
                  <a:ext uri="{0D108BD9-81ED-4DB2-BD59-A6C34878D82A}">
                    <a16:rowId xmlns="" xmlns:a16="http://schemas.microsoft.com/office/drawing/2014/main" val="3298230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6470483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115" y="112149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Дом детского творчества «Радуга талантов</a:t>
            </a:r>
            <a:r>
              <a:rPr lang="ru-RU" dirty="0" smtClean="0"/>
              <a:t>»:</a:t>
            </a:r>
          </a:p>
          <a:p>
            <a:pPr marL="0" indent="0">
              <a:buNone/>
            </a:pPr>
            <a:r>
              <a:rPr lang="ru-RU" dirty="0" smtClean="0"/>
              <a:t>- в </a:t>
            </a:r>
            <a:r>
              <a:rPr lang="ru-RU" dirty="0"/>
              <a:t>2018 году </a:t>
            </a:r>
            <a:r>
              <a:rPr lang="ru-RU" dirty="0" smtClean="0"/>
              <a:t>сдан </a:t>
            </a:r>
            <a:r>
              <a:rPr lang="ru-RU" dirty="0"/>
              <a:t>в </a:t>
            </a:r>
            <a:r>
              <a:rPr lang="ru-RU" dirty="0" smtClean="0"/>
              <a:t>эксплуатацию;</a:t>
            </a:r>
          </a:p>
          <a:p>
            <a:pPr marL="0" indent="0">
              <a:buNone/>
            </a:pPr>
            <a:r>
              <a:rPr lang="ru-RU" dirty="0" smtClean="0"/>
              <a:t>-объем </a:t>
            </a:r>
            <a:r>
              <a:rPr lang="ru-RU" dirty="0"/>
              <a:t>финансирования 75000 </a:t>
            </a:r>
            <a:r>
              <a:rPr lang="ru-RU" dirty="0" err="1"/>
              <a:t>тыс.руб</a:t>
            </a:r>
            <a:r>
              <a:rPr lang="ru-RU" dirty="0" smtClean="0"/>
              <a:t>.; </a:t>
            </a:r>
          </a:p>
          <a:p>
            <a:pPr marL="0" indent="0">
              <a:buNone/>
            </a:pPr>
            <a:r>
              <a:rPr lang="ru-RU" dirty="0" smtClean="0"/>
              <a:t>- субподрядной </a:t>
            </a:r>
            <a:r>
              <a:rPr lang="ru-RU" dirty="0"/>
              <a:t>организацией является ООО «МИР-Строй» 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- руководитель </a:t>
            </a:r>
            <a:r>
              <a:rPr lang="ru-RU" dirty="0"/>
              <a:t>Али </a:t>
            </a:r>
            <a:r>
              <a:rPr lang="ru-RU" dirty="0" err="1"/>
              <a:t>Шамилович</a:t>
            </a:r>
            <a:r>
              <a:rPr lang="ru-RU" dirty="0"/>
              <a:t> </a:t>
            </a:r>
            <a:r>
              <a:rPr lang="ru-RU" dirty="0" smtClean="0"/>
              <a:t>Ибрагимов.</a:t>
            </a:r>
            <a:endParaRPr lang="ru-RU" dirty="0"/>
          </a:p>
        </p:txBody>
      </p:sp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938" y="3360850"/>
            <a:ext cx="4038973" cy="26076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618814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272" y="1268326"/>
            <a:ext cx="85966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Кулегашская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НОШ-д/сад: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2018 году сдана в эксплуатацию;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41300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субподрядной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организацией является ООО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Стройгигант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>
              <a:buFontTx/>
              <a:buChar char="-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Агаджанян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Тигран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Саркисович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4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891" y="4031037"/>
            <a:ext cx="3463469" cy="22361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4363951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на питание детей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56431049"/>
              </p:ext>
            </p:extLst>
          </p:nvPr>
        </p:nvGraphicFramePr>
        <p:xfrm>
          <a:off x="847898" y="1753985"/>
          <a:ext cx="8188037" cy="39485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88271">
                  <a:extLst>
                    <a:ext uri="{9D8B030D-6E8A-4147-A177-3AD203B41FA5}">
                      <a16:colId xmlns="" xmlns:a16="http://schemas.microsoft.com/office/drawing/2014/main" val="4115801787"/>
                    </a:ext>
                  </a:extLst>
                </a:gridCol>
                <a:gridCol w="2485653">
                  <a:extLst>
                    <a:ext uri="{9D8B030D-6E8A-4147-A177-3AD203B41FA5}">
                      <a16:colId xmlns="" xmlns:a16="http://schemas.microsoft.com/office/drawing/2014/main" val="2210398442"/>
                    </a:ext>
                  </a:extLst>
                </a:gridCol>
                <a:gridCol w="2214113">
                  <a:extLst>
                    <a:ext uri="{9D8B030D-6E8A-4147-A177-3AD203B41FA5}">
                      <a16:colId xmlns="" xmlns:a16="http://schemas.microsoft.com/office/drawing/2014/main" val="2431556958"/>
                    </a:ext>
                  </a:extLst>
                </a:gridCol>
              </a:tblGrid>
              <a:tr h="199956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из РТ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дотации для многодетных 4 и  более детей  из МБ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860684956"/>
                  </a:ext>
                </a:extLst>
              </a:tr>
              <a:tr h="48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одного ребенка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818045037"/>
                  </a:ext>
                </a:extLst>
              </a:tr>
              <a:tr h="4809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учащихся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244455411"/>
                  </a:ext>
                </a:extLst>
              </a:tr>
              <a:tr h="9871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 в год (210 уч дней)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6 421 107,00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706 986,00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62598358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302" y="3073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866019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63041"/>
            <a:ext cx="8596668" cy="476319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ст.2 Федерального закона от 01.03.2020 года №47-ФЗ «О внесении изменений в Федеральный закон «О качестве и безопасности пищевых продуктов» и ст.37 Федерального закона «Об образовании в Российской Федерации»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по образовательным программам начального общего образования в государственных и муниципальных образовательных организациях обеспечиваются учредителями таких организаций не менее одного раза в день бесплатным горячим питанием, предусматривающим наличие горячего блюда, не считая горячего напитка, за счет бюджетных ассигнований федерального бюджета, бюджетов субъектов Российской Федерации, местных бюджетов и иных источников финансирования, предусмотренных законодательством Российской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этого, охват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двухразовом питанием учащихся начальных классов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-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1829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57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31047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lvl="0" indent="-514350" algn="ctr" fontAlgn="base">
              <a:lnSpc>
                <a:spcPct val="115000"/>
              </a:lnSpc>
              <a:spcAft>
                <a:spcPct val="0"/>
              </a:spcAft>
            </a:pP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РЕАЛИЗУЕМЫЕ 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ФЕДЕРАЛЬНЫЕ И РЕГИОНАЛЬНЫЕ 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И ПРОЕКТЫ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27909" y="2024743"/>
            <a:ext cx="89349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dirty="0" smtClean="0">
                <a:solidFill>
                  <a:srgbClr val="2020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проект «Современная школа».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dirty="0" smtClean="0">
                <a:solidFill>
                  <a:srgbClr val="2020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проект «Успех каждого ребенка».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dirty="0" smtClean="0">
                <a:solidFill>
                  <a:srgbClr val="2020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проект «Поддержка семей, имеющих детей».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dirty="0" smtClean="0">
                <a:solidFill>
                  <a:srgbClr val="2020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проект «Цифровая образовательная среда».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dirty="0" smtClean="0">
                <a:solidFill>
                  <a:srgbClr val="20202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Федеральный проект «Учитель будущего».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Государственная программа «развитие образования и науки Республики Татарстан на 2014 – 2025 годы»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78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0" y="57064"/>
            <a:ext cx="1145175" cy="581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8898" y="638955"/>
            <a:ext cx="8596668" cy="8490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 по району: на капитальный ремонт и для устройства пристроив составлен сметно- локальный расчет на общую сумму 50710 тыс.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 приобретение кухонного оборудования на общую сумму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17000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спецификация на оборудование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90245066"/>
              </p:ext>
            </p:extLst>
          </p:nvPr>
        </p:nvGraphicFramePr>
        <p:xfrm>
          <a:off x="1022466" y="1546168"/>
          <a:ext cx="7257011" cy="51783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5347">
                  <a:extLst>
                    <a:ext uri="{9D8B030D-6E8A-4147-A177-3AD203B41FA5}">
                      <a16:colId xmlns="" xmlns:a16="http://schemas.microsoft.com/office/drawing/2014/main" val="3854211937"/>
                    </a:ext>
                  </a:extLst>
                </a:gridCol>
                <a:gridCol w="1540873">
                  <a:extLst>
                    <a:ext uri="{9D8B030D-6E8A-4147-A177-3AD203B41FA5}">
                      <a16:colId xmlns="" xmlns:a16="http://schemas.microsoft.com/office/drawing/2014/main" val="3406994521"/>
                    </a:ext>
                  </a:extLst>
                </a:gridCol>
                <a:gridCol w="785347">
                  <a:extLst>
                    <a:ext uri="{9D8B030D-6E8A-4147-A177-3AD203B41FA5}">
                      <a16:colId xmlns="" xmlns:a16="http://schemas.microsoft.com/office/drawing/2014/main" val="4059210168"/>
                    </a:ext>
                  </a:extLst>
                </a:gridCol>
                <a:gridCol w="924523">
                  <a:extLst>
                    <a:ext uri="{9D8B030D-6E8A-4147-A177-3AD203B41FA5}">
                      <a16:colId xmlns="" xmlns:a16="http://schemas.microsoft.com/office/drawing/2014/main" val="2235301774"/>
                    </a:ext>
                  </a:extLst>
                </a:gridCol>
                <a:gridCol w="924523">
                  <a:extLst>
                    <a:ext uri="{9D8B030D-6E8A-4147-A177-3AD203B41FA5}">
                      <a16:colId xmlns="" xmlns:a16="http://schemas.microsoft.com/office/drawing/2014/main" val="4021212540"/>
                    </a:ext>
                  </a:extLst>
                </a:gridCol>
                <a:gridCol w="596466">
                  <a:extLst>
                    <a:ext uri="{9D8B030D-6E8A-4147-A177-3AD203B41FA5}">
                      <a16:colId xmlns="" xmlns:a16="http://schemas.microsoft.com/office/drawing/2014/main" val="3624583529"/>
                    </a:ext>
                  </a:extLst>
                </a:gridCol>
                <a:gridCol w="874819">
                  <a:extLst>
                    <a:ext uri="{9D8B030D-6E8A-4147-A177-3AD203B41FA5}">
                      <a16:colId xmlns="" xmlns:a16="http://schemas.microsoft.com/office/drawing/2014/main" val="1104273574"/>
                    </a:ext>
                  </a:extLst>
                </a:gridCol>
                <a:gridCol w="825113">
                  <a:extLst>
                    <a:ext uri="{9D8B030D-6E8A-4147-A177-3AD203B41FA5}">
                      <a16:colId xmlns="" xmlns:a16="http://schemas.microsoft.com/office/drawing/2014/main" val="1494372889"/>
                    </a:ext>
                  </a:extLst>
                </a:gridCol>
              </a:tblGrid>
              <a:tr h="141937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№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Наименование учреждения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имеются </a:t>
                      </a:r>
                      <a:r>
                        <a:rPr lang="ru-RU" sz="900" u="none" strike="noStrike" dirty="0">
                          <a:effectLst/>
                        </a:rPr>
                        <a:t>нарушения 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Требуется строительство </a:t>
                      </a:r>
                      <a:r>
                        <a:rPr lang="ru-RU" sz="900" u="none" strike="noStrike" dirty="0" smtClean="0">
                          <a:effectLst/>
                        </a:rPr>
                        <a:t>пристрою </a:t>
                      </a:r>
                      <a:r>
                        <a:rPr lang="ru-RU" sz="900" u="none" strike="noStrike" dirty="0">
                          <a:effectLst/>
                        </a:rPr>
                        <a:t/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Помещения пищеблока требуют капитального ремонта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Итого по ремонту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Кухонное оборудование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ВСЕГО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2339759176"/>
                  </a:ext>
                </a:extLst>
              </a:tr>
              <a:tr h="40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Сумма на устранение, тыс.рублей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Сумма на устранение, тыс.рублей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Сумма на устранение, тыс.рублей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Сумма на устранение, тыс.рублей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99131718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гимназия №1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4300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2300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6600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3322883192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СОШ №2 г. Агрыз РТ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1600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2459245904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СОШ №3 г.Агрыз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3355369882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 dirty="0">
                          <a:effectLst/>
                        </a:rPr>
                        <a:t>СОШ № 4 </a:t>
                      </a:r>
                      <a:r>
                        <a:rPr lang="ru-RU" sz="900" u="none" strike="noStrike" dirty="0" err="1">
                          <a:effectLst/>
                        </a:rPr>
                        <a:t>г.Агрыз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3700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304412184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Азевская ООШ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1820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2676613730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Девятернинская ООШ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390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1890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2024359203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Бимская СОШ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3830524326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 Иж-Бобьинская СОШ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670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2170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3851146641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Исенбаевская СОШ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2700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2433779413"/>
                  </a:ext>
                </a:extLst>
              </a:tr>
              <a:tr h="2699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МБОУ "Кадряковская нош-д/сад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3450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5617826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Кадыбашская СОШ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1200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410559237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 Кичкетанская СОШ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2110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320940452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 Красноборская СОШ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780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5780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4215515546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 Кучуковская СОШ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620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2620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91229033"/>
                  </a:ext>
                </a:extLst>
              </a:tr>
              <a:tr h="2445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 Крындинская нош-д/сад"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1800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2120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3433643038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Кулегашская нош-д/сад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1500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1500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778570473"/>
                  </a:ext>
                </a:extLst>
              </a:tr>
              <a:tr h="2445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 Сарсак-Омгинский лицей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3200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4700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590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5290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182277143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 Салаушская СОШ 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2800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2810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850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3660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1047426553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19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 Терсинская СОШ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2500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1100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3600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1237444951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Шаршада НОШ-д/сад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100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1479510672"/>
                  </a:ext>
                </a:extLst>
              </a:tr>
              <a:tr h="1349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u="none" strike="noStrike">
                          <a:effectLst/>
                        </a:rPr>
                        <a:t> 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ИТОГО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4010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4500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42200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50710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17000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67710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59" marR="5759" marT="5759" marB="0" anchor="ctr"/>
                </a:tc>
                <a:extLst>
                  <a:ext uri="{0D108BD9-81ED-4DB2-BD59-A6C34878D82A}">
                    <a16:rowId xmlns="" xmlns:a16="http://schemas.microsoft.com/office/drawing/2014/main" val="39228209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279086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7210" y="1"/>
            <a:ext cx="8596668" cy="64007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Информация по поставщикам </a:t>
            </a:r>
            <a:r>
              <a:rPr lang="ru-RU" sz="2400" dirty="0" smtClean="0">
                <a:solidFill>
                  <a:srgbClr val="002060"/>
                </a:solidFill>
              </a:rPr>
              <a:t/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продуктов </a:t>
            </a:r>
            <a:r>
              <a:rPr lang="ru-RU" sz="2400" dirty="0">
                <a:solidFill>
                  <a:srgbClr val="002060"/>
                </a:solidFill>
              </a:rPr>
              <a:t>питания </a:t>
            </a:r>
          </a:p>
        </p:txBody>
      </p:sp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04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32366912"/>
              </p:ext>
            </p:extLst>
          </p:nvPr>
        </p:nvGraphicFramePr>
        <p:xfrm>
          <a:off x="1022466" y="955976"/>
          <a:ext cx="8088282" cy="3266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7732">
                  <a:extLst>
                    <a:ext uri="{9D8B030D-6E8A-4147-A177-3AD203B41FA5}">
                      <a16:colId xmlns="" xmlns:a16="http://schemas.microsoft.com/office/drawing/2014/main" val="1002646257"/>
                    </a:ext>
                  </a:extLst>
                </a:gridCol>
                <a:gridCol w="2337732">
                  <a:extLst>
                    <a:ext uri="{9D8B030D-6E8A-4147-A177-3AD203B41FA5}">
                      <a16:colId xmlns="" xmlns:a16="http://schemas.microsoft.com/office/drawing/2014/main" val="3363211679"/>
                    </a:ext>
                  </a:extLst>
                </a:gridCol>
                <a:gridCol w="1706409">
                  <a:extLst>
                    <a:ext uri="{9D8B030D-6E8A-4147-A177-3AD203B41FA5}">
                      <a16:colId xmlns="" xmlns:a16="http://schemas.microsoft.com/office/drawing/2014/main" val="548886700"/>
                    </a:ext>
                  </a:extLst>
                </a:gridCol>
                <a:gridCol w="1706409">
                  <a:extLst>
                    <a:ext uri="{9D8B030D-6E8A-4147-A177-3AD203B41FA5}">
                      <a16:colId xmlns="" xmlns:a16="http://schemas.microsoft.com/office/drawing/2014/main" val="1531724513"/>
                    </a:ext>
                  </a:extLst>
                </a:gridCol>
              </a:tblGrid>
              <a:tr h="2493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Поставщики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продукта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 за единицу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Сумма контракта по УО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3250681347"/>
                  </a:ext>
                </a:extLst>
              </a:tr>
              <a:tr h="4664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 Корнилов Д В, УР, село Малая Пурга, </a:t>
                      </a:r>
                      <a:r>
                        <a:rPr lang="ru-RU" sz="9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Набережная, л 22, </a:t>
                      </a:r>
                      <a:r>
                        <a:rPr lang="ru-RU" sz="9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2, 8855125410, d.kornilov@agrizmk.ru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поставка мясо- говядины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238,92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7 948 074,61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2527572259"/>
                  </a:ext>
                </a:extLst>
              </a:tr>
              <a:tr h="122437">
                <a:tc row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"Нива" г Набережные Челны, п Сидоровка, база "Закамье", 205 склад, 88552707938,nigfudfrut@mail.ru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повидло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192 277,00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436403293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кисель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47,53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100 335,83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51133311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сухари панировочные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64,11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50 649,90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282179054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соль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40 632,09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2857292695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какао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40,23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47 270,75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494174667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зеленый горошек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368 512,83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960060624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33,65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114 343,02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3979280203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огурцы консервированные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93 085,30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35212667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мука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520 175,00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2817542401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подсолнечное масло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506 599,20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4231284897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макаронные изделия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256 470,00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2241375283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Кофейный напиток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101 280,00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132357954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ООО"НИВА"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2 391 630,92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349857125"/>
                  </a:ext>
                </a:extLst>
              </a:tr>
              <a:tr h="122437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 Вакаров В И, г Набережные Челны, п Сидоровка, база "Закамье", 205 склад, 88552707938,nigfudfrut@mail.ru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компотная смесь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36,33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143 052,60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2210204"/>
                  </a:ext>
                </a:extLst>
              </a:tr>
              <a:tr h="1224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сок (0,2л)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1 115 914,36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1759814931"/>
                  </a:ext>
                </a:extLst>
              </a:tr>
              <a:tr h="3492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ИП "Вакаров В.И."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1 258 966,96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4697" marR="34697" marT="0" marB="0" anchor="ctr"/>
                </a:tc>
                <a:extLst>
                  <a:ext uri="{0D108BD9-81ED-4DB2-BD59-A6C34878D82A}">
                    <a16:rowId xmlns="" xmlns:a16="http://schemas.microsoft.com/office/drawing/2014/main" val="144294985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6441148"/>
              </p:ext>
            </p:extLst>
          </p:nvPr>
        </p:nvGraphicFramePr>
        <p:xfrm>
          <a:off x="1022466" y="4015947"/>
          <a:ext cx="8088282" cy="16450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7732">
                  <a:extLst>
                    <a:ext uri="{9D8B030D-6E8A-4147-A177-3AD203B41FA5}">
                      <a16:colId xmlns="" xmlns:a16="http://schemas.microsoft.com/office/drawing/2014/main" val="4263156830"/>
                    </a:ext>
                  </a:extLst>
                </a:gridCol>
                <a:gridCol w="2337732">
                  <a:extLst>
                    <a:ext uri="{9D8B030D-6E8A-4147-A177-3AD203B41FA5}">
                      <a16:colId xmlns="" xmlns:a16="http://schemas.microsoft.com/office/drawing/2014/main" val="2838720467"/>
                    </a:ext>
                  </a:extLst>
                </a:gridCol>
                <a:gridCol w="1706409">
                  <a:extLst>
                    <a:ext uri="{9D8B030D-6E8A-4147-A177-3AD203B41FA5}">
                      <a16:colId xmlns="" xmlns:a16="http://schemas.microsoft.com/office/drawing/2014/main" val="3821267791"/>
                    </a:ext>
                  </a:extLst>
                </a:gridCol>
                <a:gridCol w="1706409">
                  <a:extLst>
                    <a:ext uri="{9D8B030D-6E8A-4147-A177-3AD203B41FA5}">
                      <a16:colId xmlns="" xmlns:a16="http://schemas.microsoft.com/office/drawing/2014/main" val="3745994363"/>
                    </a:ext>
                  </a:extLst>
                </a:gridCol>
              </a:tblGrid>
              <a:tr h="295442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 Орлов С И,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Чистопольский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р-н, д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Данауровка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Центральная, д13, 89991632317, 70257@bk.ru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томатная паста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188 244,00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7508199"/>
                  </a:ext>
                </a:extLst>
              </a:tr>
              <a:tr h="2954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чай (100гр)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489 105,00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149113050"/>
                  </a:ext>
                </a:extLst>
              </a:tr>
              <a:tr h="2954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ИП "Орлов С.И."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677 349,00  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2160208"/>
                  </a:ext>
                </a:extLst>
              </a:tr>
              <a:tr h="7586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Хлебопищекомбинат, г Агрыз, ул К Маркса, д 108, agryz-po-hbz@rambler.ru, 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3 269 849,84  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50557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393310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5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09450223"/>
              </p:ext>
            </p:extLst>
          </p:nvPr>
        </p:nvGraphicFramePr>
        <p:xfrm>
          <a:off x="677334" y="609600"/>
          <a:ext cx="8512232" cy="41089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60265">
                  <a:extLst>
                    <a:ext uri="{9D8B030D-6E8A-4147-A177-3AD203B41FA5}">
                      <a16:colId xmlns="" xmlns:a16="http://schemas.microsoft.com/office/drawing/2014/main" val="4216034456"/>
                    </a:ext>
                  </a:extLst>
                </a:gridCol>
                <a:gridCol w="2460265">
                  <a:extLst>
                    <a:ext uri="{9D8B030D-6E8A-4147-A177-3AD203B41FA5}">
                      <a16:colId xmlns="" xmlns:a16="http://schemas.microsoft.com/office/drawing/2014/main" val="2752167387"/>
                    </a:ext>
                  </a:extLst>
                </a:gridCol>
                <a:gridCol w="1795851">
                  <a:extLst>
                    <a:ext uri="{9D8B030D-6E8A-4147-A177-3AD203B41FA5}">
                      <a16:colId xmlns="" xmlns:a16="http://schemas.microsoft.com/office/drawing/2014/main" val="2349139131"/>
                    </a:ext>
                  </a:extLst>
                </a:gridCol>
                <a:gridCol w="1795851">
                  <a:extLst>
                    <a:ext uri="{9D8B030D-6E8A-4147-A177-3AD203B41FA5}">
                      <a16:colId xmlns="" xmlns:a16="http://schemas.microsoft.com/office/drawing/2014/main" val="194927162"/>
                    </a:ext>
                  </a:extLst>
                </a:gridCol>
              </a:tblGrid>
              <a:tr h="138623">
                <a:tc rowSpan="2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ООО "МАНГО+", г Ижевск, </a:t>
                      </a:r>
                      <a:r>
                        <a:rPr lang="ru-RU" sz="9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</a:t>
                      </a: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Пойма, д 22 офис 1, 89656282474, amir_051989@mail.ru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геркулес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33,16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1 183 984,48   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3209697510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горох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31,66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41164538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гречка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27716967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крупа манная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35,83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74892008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крупа перловая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29,83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45568445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крупа пшеничная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30,33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29283970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крупа ячневая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2471308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пшено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67585414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рис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449 138,82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287247135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капуста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39,33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row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3 918 101,66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2994414515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морковь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05109759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лук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28,33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707328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свекла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8716490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картофель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23,33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65880046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апельсин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103,33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3 578 567,57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615740814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банан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43893469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груша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78300245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яблоки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27177800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вафли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131,33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586 687,22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79987103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печенье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55815912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пряники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40582577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 сгущенное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58,12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284 323,04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3163046980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рыбные консервы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217,57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243 732,79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648977058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сахарный песок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1 054 069,00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2257469631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1 095 185,00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2480946412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сосиски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276,93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773 488,81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3949201181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куры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144,36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1 510 145,78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3155716612"/>
                  </a:ext>
                </a:extLst>
              </a:tr>
              <a:tr h="13862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ООО "Манго+"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14 677 424,17   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904" marR="49904" marT="0" marB="0" anchor="ctr"/>
                </a:tc>
                <a:extLst>
                  <a:ext uri="{0D108BD9-81ED-4DB2-BD59-A6C34878D82A}">
                    <a16:rowId xmlns="" xmlns:a16="http://schemas.microsoft.com/office/drawing/2014/main" val="1662228986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80912642"/>
              </p:ext>
            </p:extLst>
          </p:nvPr>
        </p:nvGraphicFramePr>
        <p:xfrm>
          <a:off x="677334" y="4491044"/>
          <a:ext cx="8512232" cy="17145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0039">
                  <a:extLst>
                    <a:ext uri="{9D8B030D-6E8A-4147-A177-3AD203B41FA5}">
                      <a16:colId xmlns="" xmlns:a16="http://schemas.microsoft.com/office/drawing/2014/main" val="2820667205"/>
                    </a:ext>
                  </a:extLst>
                </a:gridCol>
                <a:gridCol w="2770039">
                  <a:extLst>
                    <a:ext uri="{9D8B030D-6E8A-4147-A177-3AD203B41FA5}">
                      <a16:colId xmlns="" xmlns:a16="http://schemas.microsoft.com/office/drawing/2014/main" val="2926578254"/>
                    </a:ext>
                  </a:extLst>
                </a:gridCol>
                <a:gridCol w="950187">
                  <a:extLst>
                    <a:ext uri="{9D8B030D-6E8A-4147-A177-3AD203B41FA5}">
                      <a16:colId xmlns="" xmlns:a16="http://schemas.microsoft.com/office/drawing/2014/main" val="3667109750"/>
                    </a:ext>
                  </a:extLst>
                </a:gridCol>
                <a:gridCol w="2021967">
                  <a:extLst>
                    <a:ext uri="{9D8B030D-6E8A-4147-A177-3AD203B41FA5}">
                      <a16:colId xmlns="" xmlns:a16="http://schemas.microsoft.com/office/drawing/2014/main" val="926907605"/>
                    </a:ext>
                  </a:extLst>
                </a:gridCol>
              </a:tblGrid>
              <a:tr h="190500">
                <a:tc row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АО "ЗМК", Зеленодольский район, город Зеленодольск, улица Карла Маркса, дом 48, 8 (84371) 4-08-83, secretar@zelmolkom.ru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масло сливочное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477,86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27 970 169,57 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6285146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51,19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13813749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кефир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73,91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56999835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ряженка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5235004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сметана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162,34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11101348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сыр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490,41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9192627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творог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295,79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2079664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АО "ЗМК"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27 970 169,57   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906993242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контрактов по продуктам питания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86 163 634,64 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2540298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2376623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36815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 </a:t>
            </a: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поваров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16371379"/>
              </p:ext>
            </p:extLst>
          </p:nvPr>
        </p:nvGraphicFramePr>
        <p:xfrm>
          <a:off x="931026" y="1446415"/>
          <a:ext cx="8404166" cy="45969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8465">
                  <a:extLst>
                    <a:ext uri="{9D8B030D-6E8A-4147-A177-3AD203B41FA5}">
                      <a16:colId xmlns="" xmlns:a16="http://schemas.microsoft.com/office/drawing/2014/main" val="986432572"/>
                    </a:ext>
                  </a:extLst>
                </a:gridCol>
                <a:gridCol w="912505">
                  <a:extLst>
                    <a:ext uri="{9D8B030D-6E8A-4147-A177-3AD203B41FA5}">
                      <a16:colId xmlns="" xmlns:a16="http://schemas.microsoft.com/office/drawing/2014/main" val="2327324107"/>
                    </a:ext>
                  </a:extLst>
                </a:gridCol>
                <a:gridCol w="912505">
                  <a:extLst>
                    <a:ext uri="{9D8B030D-6E8A-4147-A177-3AD203B41FA5}">
                      <a16:colId xmlns="" xmlns:a16="http://schemas.microsoft.com/office/drawing/2014/main" val="3783560820"/>
                    </a:ext>
                  </a:extLst>
                </a:gridCol>
                <a:gridCol w="912505">
                  <a:extLst>
                    <a:ext uri="{9D8B030D-6E8A-4147-A177-3AD203B41FA5}">
                      <a16:colId xmlns="" xmlns:a16="http://schemas.microsoft.com/office/drawing/2014/main" val="3416992993"/>
                    </a:ext>
                  </a:extLst>
                </a:gridCol>
                <a:gridCol w="1624093">
                  <a:extLst>
                    <a:ext uri="{9D8B030D-6E8A-4147-A177-3AD203B41FA5}">
                      <a16:colId xmlns="" xmlns:a16="http://schemas.microsoft.com/office/drawing/2014/main" val="201464021"/>
                    </a:ext>
                  </a:extLst>
                </a:gridCol>
                <a:gridCol w="1624093">
                  <a:extLst>
                    <a:ext uri="{9D8B030D-6E8A-4147-A177-3AD203B41FA5}">
                      <a16:colId xmlns="" xmlns:a16="http://schemas.microsoft.com/office/drawing/2014/main" val="765462874"/>
                    </a:ext>
                  </a:extLst>
                </a:gridCol>
              </a:tblGrid>
              <a:tr h="79300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 численности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 в  образовательном учреждении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700592"/>
                  </a:ext>
                </a:extLst>
              </a:tr>
              <a:tr h="4212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50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200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450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700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свыше 1000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088382799"/>
                  </a:ext>
                </a:extLst>
              </a:tr>
              <a:tr h="1251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заведующей столовой (шеф повар)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832110212"/>
                  </a:ext>
                </a:extLst>
              </a:tr>
              <a:tr h="991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повар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509374818"/>
                  </a:ext>
                </a:extLst>
              </a:tr>
              <a:tr h="1139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подсобный рабочий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785579545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9064572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48947789"/>
              </p:ext>
            </p:extLst>
          </p:nvPr>
        </p:nvGraphicFramePr>
        <p:xfrm>
          <a:off x="656705" y="615138"/>
          <a:ext cx="10282843" cy="56526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4896">
                  <a:extLst>
                    <a:ext uri="{9D8B030D-6E8A-4147-A177-3AD203B41FA5}">
                      <a16:colId xmlns="" xmlns:a16="http://schemas.microsoft.com/office/drawing/2014/main" val="3537677787"/>
                    </a:ext>
                  </a:extLst>
                </a:gridCol>
                <a:gridCol w="1721018">
                  <a:extLst>
                    <a:ext uri="{9D8B030D-6E8A-4147-A177-3AD203B41FA5}">
                      <a16:colId xmlns="" xmlns:a16="http://schemas.microsoft.com/office/drawing/2014/main" val="1182385535"/>
                    </a:ext>
                  </a:extLst>
                </a:gridCol>
                <a:gridCol w="1879952">
                  <a:extLst>
                    <a:ext uri="{9D8B030D-6E8A-4147-A177-3AD203B41FA5}">
                      <a16:colId xmlns="" xmlns:a16="http://schemas.microsoft.com/office/drawing/2014/main" val="3981781656"/>
                    </a:ext>
                  </a:extLst>
                </a:gridCol>
                <a:gridCol w="1467096">
                  <a:extLst>
                    <a:ext uri="{9D8B030D-6E8A-4147-A177-3AD203B41FA5}">
                      <a16:colId xmlns="" xmlns:a16="http://schemas.microsoft.com/office/drawing/2014/main" val="3409675449"/>
                    </a:ext>
                  </a:extLst>
                </a:gridCol>
                <a:gridCol w="1319445">
                  <a:extLst>
                    <a:ext uri="{9D8B030D-6E8A-4147-A177-3AD203B41FA5}">
                      <a16:colId xmlns="" xmlns:a16="http://schemas.microsoft.com/office/drawing/2014/main" val="2320915022"/>
                    </a:ext>
                  </a:extLst>
                </a:gridCol>
                <a:gridCol w="1746410">
                  <a:extLst>
                    <a:ext uri="{9D8B030D-6E8A-4147-A177-3AD203B41FA5}">
                      <a16:colId xmlns="" xmlns:a16="http://schemas.microsoft.com/office/drawing/2014/main" val="2634643700"/>
                    </a:ext>
                  </a:extLst>
                </a:gridCol>
                <a:gridCol w="1484026">
                  <a:extLst>
                    <a:ext uri="{9D8B030D-6E8A-4147-A177-3AD203B41FA5}">
                      <a16:colId xmlns="" xmlns:a16="http://schemas.microsoft.com/office/drawing/2014/main" val="2651862839"/>
                    </a:ext>
                  </a:extLst>
                </a:gridCol>
              </a:tblGrid>
              <a:tr h="6938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Базовая школа (место назначения подвоза учащихся)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начальных и конечных пунктов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одну сторону протяжен-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ность марш-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рута (км)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выезда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Время прибытия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2269066861"/>
                  </a:ext>
                </a:extLst>
              </a:tr>
              <a:tr h="450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"Иж-Бобинская" СОШ»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Иж-Бобья-Иж-Байки-Иж-Бобья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7:00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1764731634"/>
                  </a:ext>
                </a:extLst>
              </a:tr>
              <a:tr h="450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"Терсинская"СОШ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Терси-Кудашево -Терси-Мордва-Терси-Туба-Терси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6:47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15:43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1090397552"/>
                  </a:ext>
                </a:extLst>
              </a:tr>
              <a:tr h="6010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Терси-Бизяки-Вольный Труд-Янга Аул-Назяр-Чишма-Терси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6:25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16:03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4116581945"/>
                  </a:ext>
                </a:extLst>
              </a:tr>
              <a:tr h="450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Терси-Янга Аул-Терси-Кудашево-Биктово-Терси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6:43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15:47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4088820333"/>
                  </a:ext>
                </a:extLst>
              </a:tr>
              <a:tr h="75133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"Сарсак-Омгинский лицей"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Табарли-Сукман-Мукшур-Новое Аккузино-Тансар-Сарсак Омга-Табарли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6:30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15:35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274015488"/>
                  </a:ext>
                </a:extLst>
              </a:tr>
              <a:tr h="450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"Кучуковская"СОШ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Кучуково-Тат.Шаршада-Кучуково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6:40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14:30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3313239937"/>
                  </a:ext>
                </a:extLst>
              </a:tr>
              <a:tr h="450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В. Бодья-Кучуково-Р.Шаршада Кучуково-В.Бодья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7:05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2596485384"/>
                  </a:ext>
                </a:extLst>
              </a:tr>
              <a:tr h="450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Кучуково-Кадряково-Кучуково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6:20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685285351"/>
                  </a:ext>
                </a:extLst>
              </a:tr>
              <a:tr h="450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 Кичкетанская"СОШ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Хор.Ключ-Крынды-Кичкетан-Варзи Пельга-Кичкетан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6:40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16:00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258348479"/>
                  </a:ext>
                </a:extLst>
              </a:tr>
              <a:tr h="4508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Варзи Омга-Кичкетан-Крынды-Кичкетан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6:45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15:25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18" marR="44118" marT="0" marB="0" anchor="ctr"/>
                </a:tc>
                <a:extLst>
                  <a:ext uri="{0D108BD9-81ED-4DB2-BD59-A6C34878D82A}">
                    <a16:rowId xmlns="" xmlns:a16="http://schemas.microsoft.com/office/drawing/2014/main" val="1532546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612356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00096968"/>
              </p:ext>
            </p:extLst>
          </p:nvPr>
        </p:nvGraphicFramePr>
        <p:xfrm>
          <a:off x="523701" y="689956"/>
          <a:ext cx="10415848" cy="57274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3495">
                  <a:extLst>
                    <a:ext uri="{9D8B030D-6E8A-4147-A177-3AD203B41FA5}">
                      <a16:colId xmlns="" xmlns:a16="http://schemas.microsoft.com/office/drawing/2014/main" val="3425099477"/>
                    </a:ext>
                  </a:extLst>
                </a:gridCol>
                <a:gridCol w="1743277">
                  <a:extLst>
                    <a:ext uri="{9D8B030D-6E8A-4147-A177-3AD203B41FA5}">
                      <a16:colId xmlns="" xmlns:a16="http://schemas.microsoft.com/office/drawing/2014/main" val="245515096"/>
                    </a:ext>
                  </a:extLst>
                </a:gridCol>
                <a:gridCol w="1904270">
                  <a:extLst>
                    <a:ext uri="{9D8B030D-6E8A-4147-A177-3AD203B41FA5}">
                      <a16:colId xmlns="" xmlns:a16="http://schemas.microsoft.com/office/drawing/2014/main" val="1461431027"/>
                    </a:ext>
                  </a:extLst>
                </a:gridCol>
                <a:gridCol w="1486074">
                  <a:extLst>
                    <a:ext uri="{9D8B030D-6E8A-4147-A177-3AD203B41FA5}">
                      <a16:colId xmlns="" xmlns:a16="http://schemas.microsoft.com/office/drawing/2014/main" val="2278830424"/>
                    </a:ext>
                  </a:extLst>
                </a:gridCol>
                <a:gridCol w="1336514">
                  <a:extLst>
                    <a:ext uri="{9D8B030D-6E8A-4147-A177-3AD203B41FA5}">
                      <a16:colId xmlns="" xmlns:a16="http://schemas.microsoft.com/office/drawing/2014/main" val="1222790125"/>
                    </a:ext>
                  </a:extLst>
                </a:gridCol>
                <a:gridCol w="1768999">
                  <a:extLst>
                    <a:ext uri="{9D8B030D-6E8A-4147-A177-3AD203B41FA5}">
                      <a16:colId xmlns="" xmlns:a16="http://schemas.microsoft.com/office/drawing/2014/main" val="429023329"/>
                    </a:ext>
                  </a:extLst>
                </a:gridCol>
                <a:gridCol w="1503219">
                  <a:extLst>
                    <a:ext uri="{9D8B030D-6E8A-4147-A177-3AD203B41FA5}">
                      <a16:colId xmlns="" xmlns:a16="http://schemas.microsoft.com/office/drawing/2014/main" val="3283577239"/>
                    </a:ext>
                  </a:extLst>
                </a:gridCol>
              </a:tblGrid>
              <a:tr h="655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Салаушская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СОШ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Салауш-Ямурзино-Салауш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6:30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extLst>
                  <a:ext uri="{0D108BD9-81ED-4DB2-BD59-A6C34878D82A}">
                    <a16:rowId xmlns="" xmlns:a16="http://schemas.microsoft.com/office/drawing/2014/main" val="2107118855"/>
                  </a:ext>
                </a:extLst>
              </a:tr>
              <a:tr h="655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"Азёвская" СОШ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Старая Чекалда-Азёво-Старая Чекалда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14:55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extLst>
                  <a:ext uri="{0D108BD9-81ED-4DB2-BD59-A6C34878D82A}">
                    <a16:rowId xmlns="" xmlns:a16="http://schemas.microsoft.com/office/drawing/2014/main" val="379336559"/>
                  </a:ext>
                </a:extLst>
              </a:tr>
              <a:tr h="4371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"Бимская" СОШ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Бима-Пелемеш-Бима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7:00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16:30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extLst>
                  <a:ext uri="{0D108BD9-81ED-4DB2-BD59-A6C34878D82A}">
                    <a16:rowId xmlns="" xmlns:a16="http://schemas.microsoft.com/office/drawing/2014/main" val="2964867093"/>
                  </a:ext>
                </a:extLst>
              </a:tr>
              <a:tr h="1092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Кулегаш-Байтуганово-Кулегаш-Бима-Каменный Ключ-Кулегаш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6:40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16:50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extLst>
                  <a:ext uri="{0D108BD9-81ED-4DB2-BD59-A6C34878D82A}">
                    <a16:rowId xmlns="" xmlns:a16="http://schemas.microsoft.com/office/drawing/2014/main" val="934933841"/>
                  </a:ext>
                </a:extLst>
              </a:tr>
              <a:tr h="9779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Бима-Каменный Ключ-Кулегаш-Бима-Байтуганова-Бима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6:45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15:10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extLst>
                  <a:ext uri="{0D108BD9-81ED-4DB2-BD59-A6C34878D82A}">
                    <a16:rowId xmlns="" xmlns:a16="http://schemas.microsoft.com/office/drawing/2014/main" val="873453139"/>
                  </a:ext>
                </a:extLst>
              </a:tr>
              <a:tr h="12525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 Кадыбашская "СОШ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Утяганово-Старое Сляково-Сосново-Галеево-Девятерня-Касаево-Кадыбаш-Утяганово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extLst>
                  <a:ext uri="{0D108BD9-81ED-4DB2-BD59-A6C34878D82A}">
                    <a16:rowId xmlns="" xmlns:a16="http://schemas.microsoft.com/office/drawing/2014/main" val="331804915"/>
                  </a:ext>
                </a:extLst>
              </a:tr>
              <a:tr h="655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Утяганово-Старое Сляково-Касаево-Кадыбаш-Утяганово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7:10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2368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15:00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079" marR="64079" marT="0" marB="0"/>
                </a:tc>
                <a:extLst>
                  <a:ext uri="{0D108BD9-81ED-4DB2-BD59-A6C34878D82A}">
                    <a16:rowId xmlns="" xmlns:a16="http://schemas.microsoft.com/office/drawing/2014/main" val="368123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5332371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60713"/>
            <a:ext cx="8596668" cy="620684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выпуска автотранспорта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85607996"/>
              </p:ext>
            </p:extLst>
          </p:nvPr>
        </p:nvGraphicFramePr>
        <p:xfrm>
          <a:off x="1097278" y="939345"/>
          <a:ext cx="9218819" cy="56947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7282">
                  <a:extLst>
                    <a:ext uri="{9D8B030D-6E8A-4147-A177-3AD203B41FA5}">
                      <a16:colId xmlns="" xmlns:a16="http://schemas.microsoft.com/office/drawing/2014/main" val="3593410939"/>
                    </a:ext>
                  </a:extLst>
                </a:gridCol>
                <a:gridCol w="2589860">
                  <a:extLst>
                    <a:ext uri="{9D8B030D-6E8A-4147-A177-3AD203B41FA5}">
                      <a16:colId xmlns="" xmlns:a16="http://schemas.microsoft.com/office/drawing/2014/main" val="2037536313"/>
                    </a:ext>
                  </a:extLst>
                </a:gridCol>
                <a:gridCol w="1843571">
                  <a:extLst>
                    <a:ext uri="{9D8B030D-6E8A-4147-A177-3AD203B41FA5}">
                      <a16:colId xmlns="" xmlns:a16="http://schemas.microsoft.com/office/drawing/2014/main" val="4049019331"/>
                    </a:ext>
                  </a:extLst>
                </a:gridCol>
                <a:gridCol w="1843571">
                  <a:extLst>
                    <a:ext uri="{9D8B030D-6E8A-4147-A177-3AD203B41FA5}">
                      <a16:colId xmlns="" xmlns:a16="http://schemas.microsoft.com/office/drawing/2014/main" val="2732173315"/>
                    </a:ext>
                  </a:extLst>
                </a:gridCol>
                <a:gridCol w="1844535">
                  <a:extLst>
                    <a:ext uri="{9D8B030D-6E8A-4147-A177-3AD203B41FA5}">
                      <a16:colId xmlns="" xmlns:a16="http://schemas.microsoft.com/office/drawing/2014/main" val="1646029665"/>
                    </a:ext>
                  </a:extLst>
                </a:gridCol>
              </a:tblGrid>
              <a:tr h="5591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Базовая школа (место назначения подвоза учащихся)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Марка автотранспорта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выпуска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эксплуатации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2605327780"/>
                  </a:ext>
                </a:extLst>
              </a:tr>
              <a:tr h="233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"Иж-Бобинская" СОШ»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Фиат Дукато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1411895218"/>
                  </a:ext>
                </a:extLst>
              </a:tr>
              <a:tr h="233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"Терсинская"СОШ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Форд Транзит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877722347"/>
                  </a:ext>
                </a:extLst>
              </a:tr>
              <a:tr h="233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"Терсинская"СОШ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Фиат Дукато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753205561"/>
                  </a:ext>
                </a:extLst>
              </a:tr>
              <a:tr h="233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"Терсинская"СОШ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Пежо Боксер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4015212500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"Сарсак-Омгинский лицей"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Форд Транзит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1247728906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"Кучуковская"СОШ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Фиат Дукато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56534111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"Кучуковская"СОШ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Пежо Боксер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3301971368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МБОУ" Кучуковская"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Камаз Маркополо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3315089044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 Кичкетанская"СОШ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 322121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1587569118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 Кичкетанская"СОШ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ПАЗ 423470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1684592208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"Салаушская"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ПАЗ  423470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2259464436"/>
                  </a:ext>
                </a:extLst>
              </a:tr>
              <a:tr h="233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"Азёвская"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 322121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54285490"/>
                  </a:ext>
                </a:extLst>
              </a:tr>
              <a:tr h="233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"Бимская"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Пежо Боксер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3701181210"/>
                  </a:ext>
                </a:extLst>
              </a:tr>
              <a:tr h="233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"Бимская"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ПАЗ 423470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1339516017"/>
                  </a:ext>
                </a:extLst>
              </a:tr>
              <a:tr h="2338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"Бимская"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Форд Транзит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3204192196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 Кадыбашская "СОШ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Газ 322121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1022084361"/>
                  </a:ext>
                </a:extLst>
              </a:tr>
              <a:tr h="3507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 " Кадыбашская" СОШ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ПАЗ  423470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487" marR="35487" marT="0" marB="0"/>
                </a:tc>
                <a:extLst>
                  <a:ext uri="{0D108BD9-81ED-4DB2-BD59-A6C34878D82A}">
                    <a16:rowId xmlns="" xmlns:a16="http://schemas.microsoft.com/office/drawing/2014/main" val="290816085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4554114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5368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Дополнительные маршруты</a:t>
            </a:r>
            <a:endParaRPr lang="ru-RU" sz="2800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17280337"/>
              </p:ext>
            </p:extLst>
          </p:nvPr>
        </p:nvGraphicFramePr>
        <p:xfrm>
          <a:off x="914400" y="1870365"/>
          <a:ext cx="8761615" cy="39319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707">
                  <a:extLst>
                    <a:ext uri="{9D8B030D-6E8A-4147-A177-3AD203B41FA5}">
                      <a16:colId xmlns="" xmlns:a16="http://schemas.microsoft.com/office/drawing/2014/main" val="232776462"/>
                    </a:ext>
                  </a:extLst>
                </a:gridCol>
                <a:gridCol w="2056658">
                  <a:extLst>
                    <a:ext uri="{9D8B030D-6E8A-4147-A177-3AD203B41FA5}">
                      <a16:colId xmlns="" xmlns:a16="http://schemas.microsoft.com/office/drawing/2014/main" val="3080884463"/>
                    </a:ext>
                  </a:extLst>
                </a:gridCol>
                <a:gridCol w="1402185">
                  <a:extLst>
                    <a:ext uri="{9D8B030D-6E8A-4147-A177-3AD203B41FA5}">
                      <a16:colId xmlns="" xmlns:a16="http://schemas.microsoft.com/office/drawing/2014/main" val="185357459"/>
                    </a:ext>
                  </a:extLst>
                </a:gridCol>
                <a:gridCol w="1136050">
                  <a:extLst>
                    <a:ext uri="{9D8B030D-6E8A-4147-A177-3AD203B41FA5}">
                      <a16:colId xmlns="" xmlns:a16="http://schemas.microsoft.com/office/drawing/2014/main" val="846989126"/>
                    </a:ext>
                  </a:extLst>
                </a:gridCol>
                <a:gridCol w="1516242">
                  <a:extLst>
                    <a:ext uri="{9D8B030D-6E8A-4147-A177-3AD203B41FA5}">
                      <a16:colId xmlns="" xmlns:a16="http://schemas.microsoft.com/office/drawing/2014/main" val="3712719909"/>
                    </a:ext>
                  </a:extLst>
                </a:gridCol>
                <a:gridCol w="1625773">
                  <a:extLst>
                    <a:ext uri="{9D8B030D-6E8A-4147-A177-3AD203B41FA5}">
                      <a16:colId xmlns="" xmlns:a16="http://schemas.microsoft.com/office/drawing/2014/main" val="3359046029"/>
                    </a:ext>
                  </a:extLst>
                </a:gridCol>
              </a:tblGrid>
              <a:tr h="13106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населенного пункта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детей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Протяженность маршрута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Ставка водителя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230393747"/>
                  </a:ext>
                </a:extLst>
              </a:tr>
              <a:tr h="8663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Байтуганово-ОжБуй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км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Личный автотранспорт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488408486"/>
                  </a:ext>
                </a:extLst>
              </a:tr>
              <a:tr h="17549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ЯнгаАул-ВаркледАул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км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 на балансе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Терсинской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школы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25938651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099764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03316"/>
          </a:xfrm>
        </p:spPr>
        <p:txBody>
          <a:bodyPr anchor="ctr">
            <a:norm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Неисполненные предписания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899443"/>
              </p:ext>
            </p:extLst>
          </p:nvPr>
        </p:nvGraphicFramePr>
        <p:xfrm>
          <a:off x="897775" y="1704109"/>
          <a:ext cx="8587046" cy="4206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9160">
                  <a:extLst>
                    <a:ext uri="{9D8B030D-6E8A-4147-A177-3AD203B41FA5}">
                      <a16:colId xmlns="" xmlns:a16="http://schemas.microsoft.com/office/drawing/2014/main" val="1898332369"/>
                    </a:ext>
                  </a:extLst>
                </a:gridCol>
                <a:gridCol w="1627961">
                  <a:extLst>
                    <a:ext uri="{9D8B030D-6E8A-4147-A177-3AD203B41FA5}">
                      <a16:colId xmlns="" xmlns:a16="http://schemas.microsoft.com/office/drawing/2014/main" val="796607321"/>
                    </a:ext>
                  </a:extLst>
                </a:gridCol>
                <a:gridCol w="1967865">
                  <a:extLst>
                    <a:ext uri="{9D8B030D-6E8A-4147-A177-3AD203B41FA5}">
                      <a16:colId xmlns="" xmlns:a16="http://schemas.microsoft.com/office/drawing/2014/main" val="1912841167"/>
                    </a:ext>
                  </a:extLst>
                </a:gridCol>
                <a:gridCol w="1806858">
                  <a:extLst>
                    <a:ext uri="{9D8B030D-6E8A-4147-A177-3AD203B41FA5}">
                      <a16:colId xmlns="" xmlns:a16="http://schemas.microsoft.com/office/drawing/2014/main" val="1756816953"/>
                    </a:ext>
                  </a:extLst>
                </a:gridCol>
                <a:gridCol w="2075202">
                  <a:extLst>
                    <a:ext uri="{9D8B030D-6E8A-4147-A177-3AD203B41FA5}">
                      <a16:colId xmlns="" xmlns:a16="http://schemas.microsoft.com/office/drawing/2014/main" val="3794895805"/>
                    </a:ext>
                  </a:extLst>
                </a:gridCol>
              </a:tblGrid>
              <a:tr h="11952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УО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 составивший протокол/ предписание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Выявлены нарушения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исполнения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Принятые меры для устранения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362367970"/>
                  </a:ext>
                </a:extLst>
              </a:tr>
              <a:tr h="30109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№8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Представление Прокуратуры Агрызского района "Об устранении нарушений пожарного законодательства от 26.11.2019 №02-08-02/264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отделка потолков, полов на путях 1-го этажа не соответсвует требованиям пожарной безопаности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август 2020 года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Подготовлен локальный ресурсный сметный расчет, согласно которому, на отделку потолков, полов на путях 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эвукуации</a:t>
                      </a: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1-го этажа необходимо 526846,00 рублей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731958541"/>
                  </a:ext>
                </a:extLst>
              </a:tr>
            </a:tbl>
          </a:graphicData>
        </a:graphic>
      </p:graphicFrame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1154595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91253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717" y="178526"/>
            <a:ext cx="8596668" cy="13208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РЕАЛИЗУЕМЫЕ ПРОГРАММЫ НА МУНИЦИПАЛЬНОМ УРОВНЕ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75657" y="983962"/>
            <a:ext cx="902643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Целевая программа «Кадры системы образования Агрызского муниципального района РТ»;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«Развитие сети образовательных организаций Агрызского муниципального района РТ»;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Целевая программа «Русский язык»;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Целевая программа «Одаренные дети»;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«Развитие физкультуры и спорта»</a:t>
            </a:r>
          </a:p>
          <a:p>
            <a:pPr fontAlgn="base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Программа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профориентационной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работе.</a:t>
            </a:r>
          </a:p>
          <a:p>
            <a:pPr lvl="0" fontAlgn="base"/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ДОРОЖНЫЕ КАРТЫ</a:t>
            </a:r>
          </a:p>
          <a:p>
            <a:pPr fontAlgn="base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повышению качества образования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развитию национального образования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повышению профессионального уровня педагогов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подготовке к ГИА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реализации ФГОС ООО и подготовки к введению ФГОС СОО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подготовке в предметным олимпиадам (Путь к Олимпу)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профилактике правонарушений и асоциального поведения школьников</a:t>
            </a:r>
          </a:p>
          <a:p>
            <a:pPr fontAlgn="base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27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052385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КАДРОВОЕ ОБЕСПЕЧЕНИЕ</a:t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ОБРАЗОВАТЕЛЬНОГО ПРОЦЕССА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84217" y="1611723"/>
            <a:ext cx="896112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учреждениях образования работают  - 1203 чел., из них педагогов  - 673.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школах работают 455 педагога, в детских садах  – 193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учреждении доп.образования - 25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возраст педагогических работников  - 44,7 лет.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Доля педагогов пенсионного возраста составляет - 11%.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Доля педагогов в возрасте до 35 лет – 21%.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Педагогов, имеющих высшее образование  - 576 чел.(86%),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среднее-профессиональное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 97 чел.(14%)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Педагогов в районе, имеющих высшую и первую кв. категории – 462 чел. (67%) </a:t>
            </a:r>
          </a:p>
        </p:txBody>
      </p:sp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1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КАДРОВОЕ ОБЕСПЕЧЕНИЕ</a:t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ОБРАЗОВАТЕЛЬНОГО ПРОЦЕССА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32842" y="1567925"/>
            <a:ext cx="877824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Остается острой потребность в учителях: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русского языка (МБОУ СОШ № 2, № 4,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МБОУ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Исенбаевская СОШ, МБОУ Красноборская СОШ)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английского языка (МБОУ СОШ № 2, № 4)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химии (МБОУ Гимназия № 1, МБОУ СОШ № 3, МБОУ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Азёвская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ООШ)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физика (МБОУ СОШ № 3)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история и обществознание (МБОУ СОШ № 2, № 4).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9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81635" y="3886200"/>
            <a:ext cx="77724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 7 участников проекта «Стипендиальная поддержка выпускников»обучаются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пед.ВУЗах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2021 году мы ожидаем приезда 4 выпускников проекта: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2 учителя математики и информатики;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1 учитель начальных классов ;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1 учитель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иностранного языка;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2022 году – 2 учителя математики и физики;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2024 году – 1 учитель начальных классов и иностранного языка.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83772" y="666205"/>
            <a:ext cx="9731829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 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Кадыбашскую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среднюю общеобразовательную школу выделена 1,0 ставка педагога дополнительного образования в связи с развитием ресурсного центра «Национальное образование – основа воспитания духовности и нравственности»; 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 четыре ДОУ города выделено по 0,25 ставки педагога дополнительного образования по изучению английского языка;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в СОШ № 4 выделена 1 ставка «логопеда-дефектолога» в связи с чем,  полностью укомплектована штатами психолого-педагогическая медико-социальная служба на базе СОШ № 4;</a:t>
            </a:r>
            <a:endParaRPr kumimoji="0" lang="ru-RU" sz="1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ДОУ № 7 выделена 1 ставка «</a:t>
            </a:r>
            <a:r>
              <a:rPr kumimoji="0" lang="ru-RU" sz="17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тьютора</a:t>
            </a:r>
            <a:r>
              <a:rPr kumimoji="0" lang="ru-RU" sz="1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и 1 ставка «ассистент (помощник) в целях сопровождения образования обучающихся с ограниченными возможностями и инвалидностью;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связи с открытием Центра «Точка роста» штатное расписание </a:t>
            </a:r>
            <a:r>
              <a:rPr lang="ru-RU" sz="1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Сарсак-Омгинского</a:t>
            </a:r>
            <a:r>
              <a:rPr lang="ru-RU" sz="1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лицея дополнено должностями: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«Педагог по предмету ОБЖ» - 0,5 ставки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«Педагог-организатор» - 0,5 ставки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«</a:t>
            </a:r>
            <a:r>
              <a:rPr lang="ru-RU" sz="17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Педагог-дополнительного</a:t>
            </a:r>
            <a:r>
              <a:rPr lang="ru-RU" sz="1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образования» - 0,25 ставки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целях реализации федерального </a:t>
            </a:r>
            <a:r>
              <a:rPr lang="ru-RU" sz="17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проекта «Современная школа»,  </a:t>
            </a:r>
            <a:r>
              <a:rPr lang="ru-RU" sz="17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исполнительный комитет Агрызского муниципального района утвердил штатную численность Центров «Точка роста»: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 </a:t>
            </a:r>
            <a:r>
              <a:rPr lang="ru-RU" sz="1700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Бимской</a:t>
            </a:r>
            <a:r>
              <a:rPr lang="ru-RU" sz="17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школе - 4 </a:t>
            </a:r>
            <a:r>
              <a:rPr lang="ru-RU" sz="17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штатные единицы</a:t>
            </a:r>
            <a:r>
              <a:rPr lang="ru-RU" sz="17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7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 </a:t>
            </a:r>
            <a:r>
              <a:rPr lang="ru-RU" sz="1700" i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Терсинской</a:t>
            </a:r>
            <a:r>
              <a:rPr lang="ru-RU" sz="1700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школе – 2,4 ставки 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направлениям: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-педагоги по предметам Информатика, Технология и ОБЖ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-педагог по шахматам,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-педагог-организатор,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-педагог доп. образования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4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35" y="0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837" y="0"/>
            <a:ext cx="8596668" cy="132080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ПРИЕМ В 1 И 10 КЛАСС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42518439"/>
              </p:ext>
            </p:extLst>
          </p:nvPr>
        </p:nvGraphicFramePr>
        <p:xfrm>
          <a:off x="561701" y="582609"/>
          <a:ext cx="10946675" cy="59371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6162">
                  <a:extLst>
                    <a:ext uri="{9D8B030D-6E8A-4147-A177-3AD203B41FA5}">
                      <a16:colId xmlns="" xmlns:a16="http://schemas.microsoft.com/office/drawing/2014/main" val="20497939"/>
                    </a:ext>
                  </a:extLst>
                </a:gridCol>
                <a:gridCol w="1596865">
                  <a:extLst>
                    <a:ext uri="{9D8B030D-6E8A-4147-A177-3AD203B41FA5}">
                      <a16:colId xmlns="" xmlns:a16="http://schemas.microsoft.com/office/drawing/2014/main" val="714117257"/>
                    </a:ext>
                  </a:extLst>
                </a:gridCol>
                <a:gridCol w="2690195">
                  <a:extLst>
                    <a:ext uri="{9D8B030D-6E8A-4147-A177-3AD203B41FA5}">
                      <a16:colId xmlns="" xmlns:a16="http://schemas.microsoft.com/office/drawing/2014/main" val="2128018114"/>
                    </a:ext>
                  </a:extLst>
                </a:gridCol>
                <a:gridCol w="31234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409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ОО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класс (детей)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10-й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класс (детей)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выпускников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9-х классов продолжающих обучение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/>
                </a:tc>
                <a:extLst>
                  <a:ext uri="{0D108BD9-81ED-4DB2-BD59-A6C34878D82A}">
                    <a16:rowId xmlns="" xmlns:a16="http://schemas.microsoft.com/office/drawing/2014/main" val="2052840597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гимназия №1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480935196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СОШ № 2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36,8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980120843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СОШ № 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592596363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СОШ № 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025553887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4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Бимская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424149773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4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Иж-Бобьинская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068290610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4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Исенбаевская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33,3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799118146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Кадыбашская СОШ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2549100557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Кичкетанская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188127773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Красноборская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442071969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Кучуковская СОШ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041631288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Салаушская СОШ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122251520"/>
                  </a:ext>
                </a:extLst>
              </a:tr>
              <a:tr h="42909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</a:t>
                      </a:r>
                      <a:r>
                        <a:rPr lang="ru-RU" sz="1400" u="none" strike="noStrike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Сарсак-Омгинский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лицей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1616474423"/>
                  </a:ext>
                </a:extLst>
              </a:tr>
              <a:tr h="2201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Терсинская СОШ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="" xmlns:a16="http://schemas.microsoft.com/office/drawing/2014/main" val="3823523578"/>
                  </a:ext>
                </a:extLst>
              </a:tr>
              <a:tr h="2172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Азевская ООШ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extLst>
                  <a:ext uri="{0D108BD9-81ED-4DB2-BD59-A6C34878D82A}">
                    <a16:rowId xmlns="" xmlns:a16="http://schemas.microsoft.com/office/drawing/2014/main" val="37571794"/>
                  </a:ext>
                </a:extLst>
              </a:tr>
              <a:tr h="2172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Девятернинская ООШ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extLst>
                  <a:ext uri="{0D108BD9-81ED-4DB2-BD59-A6C34878D82A}">
                    <a16:rowId xmlns="" xmlns:a16="http://schemas.microsoft.com/office/drawing/2014/main" val="350385231"/>
                  </a:ext>
                </a:extLst>
              </a:tr>
              <a:tr h="2172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Кадряковская НОШ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extLst>
                  <a:ext uri="{0D108BD9-81ED-4DB2-BD59-A6C34878D82A}">
                    <a16:rowId xmlns="" xmlns:a16="http://schemas.microsoft.com/office/drawing/2014/main" val="2899967326"/>
                  </a:ext>
                </a:extLst>
              </a:tr>
              <a:tr h="2172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Крындинская НОШ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extLst>
                  <a:ext uri="{0D108BD9-81ED-4DB2-BD59-A6C34878D82A}">
                    <a16:rowId xmlns="" xmlns:a16="http://schemas.microsoft.com/office/drawing/2014/main" val="2242754956"/>
                  </a:ext>
                </a:extLst>
              </a:tr>
              <a:tr h="2172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Кулегашская НОШ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extLst>
                  <a:ext uri="{0D108BD9-81ED-4DB2-BD59-A6C34878D82A}">
                    <a16:rowId xmlns="" xmlns:a16="http://schemas.microsoft.com/office/drawing/2014/main" val="380735505"/>
                  </a:ext>
                </a:extLst>
              </a:tr>
              <a:tr h="2172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МБОУ Шаршадинская НОШ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extLst>
                  <a:ext uri="{0D108BD9-81ED-4DB2-BD59-A6C34878D82A}">
                    <a16:rowId xmlns="" xmlns:a16="http://schemas.microsoft.com/office/drawing/2014/main" val="2581940734"/>
                  </a:ext>
                </a:extLst>
              </a:tr>
              <a:tr h="21722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ГБОУ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Агрызская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школа-интернат для детей с ОВЗ»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17227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174" marR="6174" marT="6174" marB="0" anchor="b"/>
                </a:tc>
                <a:extLst>
                  <a:ext uri="{0D108BD9-81ED-4DB2-BD59-A6C34878D82A}">
                    <a16:rowId xmlns="" xmlns:a16="http://schemas.microsoft.com/office/drawing/2014/main" val="409744805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4" name="imag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7938"/>
            <a:ext cx="1096962" cy="677862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</p:pic>
      <p:pic>
        <p:nvPicPr>
          <p:cNvPr id="55298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19971" y="4867321"/>
            <a:ext cx="1096962" cy="677862"/>
          </a:xfrm>
          <a:prstGeom prst="rect">
            <a:avLst/>
          </a:prstGeom>
          <a:noFill/>
          <a:ln w="12700">
            <a:miter lim="400000"/>
            <a:headEnd/>
            <a:tailEnd/>
          </a:ln>
        </p:spPr>
      </p:pic>
      <p:pic>
        <p:nvPicPr>
          <p:cNvPr id="55307" name="Picture 11"/>
          <p:cNvPicPr>
            <a:picLocks noChangeAspect="1" noChangeArrowheads="1"/>
          </p:cNvPicPr>
          <p:nvPr/>
        </p:nvPicPr>
        <p:blipFill>
          <a:blip r:embed="rId3"/>
          <a:srcRect l="25870" t="25269" r="21936" b="11559"/>
          <a:stretch>
            <a:fillRect/>
          </a:stretch>
        </p:blipFill>
        <p:spPr bwMode="auto">
          <a:xfrm>
            <a:off x="1515290" y="1045029"/>
            <a:ext cx="8085909" cy="549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317966" y="339633"/>
            <a:ext cx="4180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КОМПЛЕКТ МЕБЕЛИ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9" descr="C:\Users\My4\Desktop\Logo TASSR 1 3(3)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23" y="7938"/>
            <a:ext cx="128587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3886240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290</TotalTime>
  <Words>3736</Words>
  <Application>Microsoft Office PowerPoint</Application>
  <PresentationFormat>Произвольный</PresentationFormat>
  <Paragraphs>1555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Аспект</vt:lpstr>
      <vt:lpstr>                                         СОСТОЯНИЕ И ПРОБЛЕМЫ СИСТЕМЫ ОБРАЗОВАНИЯ    </vt:lpstr>
      <vt:lpstr>ОБРАЗОВАТЕЛЬНЫЕ ОРГАНИЗАЦИИ </vt:lpstr>
      <vt:lpstr>РЕАЛИЗУЕМЫЕ  ФЕДЕРАЛЬНЫЕ И РЕГИОНАЛЬНЫЕ  ПРОГРАММЫ И ПРОЕКТЫ  </vt:lpstr>
      <vt:lpstr>РЕАЛИЗУЕМЫЕ ПРОГРАММЫ НА МУНИЦИПАЛЬНОМ УРОВНЕ </vt:lpstr>
      <vt:lpstr>КАДРОВОЕ ОБЕСПЕЧЕНИЕ  ОБРАЗОВАТЕЛЬНОГО ПРОЦЕССА </vt:lpstr>
      <vt:lpstr>КАДРОВОЕ ОБЕСПЕЧЕНИЕ  ОБРАЗОВАТЕЛЬНОГО ПРОЦЕССА </vt:lpstr>
      <vt:lpstr>Слайд 7</vt:lpstr>
      <vt:lpstr>ПРИЕМ В 1 И 10 КЛАСС </vt:lpstr>
      <vt:lpstr>Слайд 9</vt:lpstr>
      <vt:lpstr>Слайд 10</vt:lpstr>
      <vt:lpstr>ДИСТАНЦИОННОЕ ОБУЧЕНИЕ </vt:lpstr>
      <vt:lpstr>Слайд 12</vt:lpstr>
      <vt:lpstr>Лимиты по образованию</vt:lpstr>
      <vt:lpstr>Финансирование  по безопасности школ</vt:lpstr>
      <vt:lpstr>Расходы на содержание одного ребенка по городу</vt:lpstr>
      <vt:lpstr>Расходы на содержание одного ребенка</vt:lpstr>
      <vt:lpstr>Средняя заработная плата  работников образования </vt:lpstr>
      <vt:lpstr>Поступление родительской оплаты  за детские сады </vt:lpstr>
      <vt:lpstr>Спецификация на мед оборудование </vt:lpstr>
      <vt:lpstr>Лицензионный мед.кабинет школы №2</vt:lpstr>
      <vt:lpstr>Структурные подразделения  по учреждениям образования</vt:lpstr>
      <vt:lpstr>Слайд 22</vt:lpstr>
      <vt:lpstr>Слайд 23</vt:lpstr>
      <vt:lpstr>Слайд 24</vt:lpstr>
      <vt:lpstr>Программа по капитальному ремонту для размещения санитарных узлов и ГВС согласно РКМ 642-р 25.03.2020. </vt:lpstr>
      <vt:lpstr>Слайд 26</vt:lpstr>
      <vt:lpstr>Слайд 27</vt:lpstr>
      <vt:lpstr>Расходы на питание детей</vt:lpstr>
      <vt:lpstr>Слайд 29</vt:lpstr>
      <vt:lpstr>Слайд 30</vt:lpstr>
      <vt:lpstr>Информация по поставщикам  продуктов питания </vt:lpstr>
      <vt:lpstr>Слайд 32</vt:lpstr>
      <vt:lpstr>Норматив поваров</vt:lpstr>
      <vt:lpstr>Слайд 34</vt:lpstr>
      <vt:lpstr>Слайд 35</vt:lpstr>
      <vt:lpstr>Год выпуска автотранспорта</vt:lpstr>
      <vt:lpstr>Дополнительные маршруты</vt:lpstr>
      <vt:lpstr>Неисполненные предписания</vt:lpstr>
      <vt:lpstr>Слайд 39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Bazhenova</dc:creator>
  <cp:lastModifiedBy>User</cp:lastModifiedBy>
  <cp:revision>27</cp:revision>
  <cp:lastPrinted>2020-06-25T05:36:36Z</cp:lastPrinted>
  <dcterms:created xsi:type="dcterms:W3CDTF">2020-06-24T16:16:04Z</dcterms:created>
  <dcterms:modified xsi:type="dcterms:W3CDTF">2020-06-26T05:13:47Z</dcterms:modified>
</cp:coreProperties>
</file>